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45"/>
  </p:notesMasterIdLst>
  <p:handoutMasterIdLst>
    <p:handoutMasterId r:id="rId46"/>
  </p:handoutMasterIdLst>
  <p:sldIdLst>
    <p:sldId id="256" r:id="rId2"/>
    <p:sldId id="257" r:id="rId3"/>
    <p:sldId id="301" r:id="rId4"/>
    <p:sldId id="264" r:id="rId5"/>
    <p:sldId id="265" r:id="rId6"/>
    <p:sldId id="266" r:id="rId7"/>
    <p:sldId id="269" r:id="rId8"/>
    <p:sldId id="267" r:id="rId9"/>
    <p:sldId id="268" r:id="rId10"/>
    <p:sldId id="270" r:id="rId11"/>
    <p:sldId id="271" r:id="rId12"/>
    <p:sldId id="306" r:id="rId13"/>
    <p:sldId id="284" r:id="rId14"/>
    <p:sldId id="273" r:id="rId15"/>
    <p:sldId id="272" r:id="rId16"/>
    <p:sldId id="274" r:id="rId17"/>
    <p:sldId id="275" r:id="rId18"/>
    <p:sldId id="276" r:id="rId19"/>
    <p:sldId id="277" r:id="rId20"/>
    <p:sldId id="278" r:id="rId21"/>
    <p:sldId id="279" r:id="rId22"/>
    <p:sldId id="280" r:id="rId23"/>
    <p:sldId id="307" r:id="rId24"/>
    <p:sldId id="281" r:id="rId25"/>
    <p:sldId id="308" r:id="rId26"/>
    <p:sldId id="282" r:id="rId27"/>
    <p:sldId id="283" r:id="rId28"/>
    <p:sldId id="312" r:id="rId29"/>
    <p:sldId id="287" r:id="rId30"/>
    <p:sldId id="263" r:id="rId31"/>
    <p:sldId id="260" r:id="rId32"/>
    <p:sldId id="304" r:id="rId33"/>
    <p:sldId id="305" r:id="rId34"/>
    <p:sldId id="292" r:id="rId35"/>
    <p:sldId id="294" r:id="rId36"/>
    <p:sldId id="296" r:id="rId37"/>
    <p:sldId id="298" r:id="rId38"/>
    <p:sldId id="309" r:id="rId39"/>
    <p:sldId id="313" r:id="rId40"/>
    <p:sldId id="310" r:id="rId41"/>
    <p:sldId id="311" r:id="rId42"/>
    <p:sldId id="302" r:id="rId43"/>
    <p:sldId id="303" r:id="rId44"/>
  </p:sldIdLst>
  <p:sldSz cx="9144000" cy="6858000" type="screen4x3"/>
  <p:notesSz cx="6819900" cy="99187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4">
          <p15:clr>
            <a:srgbClr val="A4A3A4"/>
          </p15:clr>
        </p15:guide>
        <p15:guide id="4"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070"/>
    <a:srgbClr val="DDE5ED"/>
    <a:srgbClr val="F9F9F9"/>
    <a:srgbClr val="454545"/>
    <a:srgbClr val="174A7C"/>
    <a:srgbClr val="404040"/>
    <a:srgbClr val="050505"/>
    <a:srgbClr val="333333"/>
    <a:srgbClr val="19191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90050" autoAdjust="0"/>
  </p:normalViewPr>
  <p:slideViewPr>
    <p:cSldViewPr snapToGrid="0" snapToObjects="1">
      <p:cViewPr varScale="1">
        <p:scale>
          <a:sx n="101" d="100"/>
          <a:sy n="101" d="100"/>
        </p:scale>
        <p:origin x="-13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Grid="0" snapToObjects="1">
      <p:cViewPr varScale="1">
        <p:scale>
          <a:sx n="133" d="100"/>
          <a:sy n="133" d="100"/>
        </p:scale>
        <p:origin x="-1720" y="-112"/>
      </p:cViewPr>
      <p:guideLst>
        <p:guide orient="horz" pos="2880"/>
        <p:guide orient="horz" pos="3124"/>
        <p:guide pos="2160"/>
        <p:guide pos="214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4510CE1C-B0A6-E544-B3A5-A55383F799F1}" type="datetimeFigureOut">
              <a:rPr lang="en-US" smtClean="0"/>
              <a:t>8/7/2017</a:t>
            </a:fld>
            <a:endParaRPr lang="en-US"/>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F1217D50-70CB-BA4F-8443-79A03AD668E0}" type="slidenum">
              <a:rPr lang="en-US" smtClean="0"/>
              <a:t>‹#›</a:t>
            </a:fld>
            <a:endParaRPr lang="en-US"/>
          </a:p>
        </p:txBody>
      </p:sp>
    </p:spTree>
    <p:extLst>
      <p:ext uri="{BB962C8B-B14F-4D97-AF65-F5344CB8AC3E}">
        <p14:creationId xmlns:p14="http://schemas.microsoft.com/office/powerpoint/2010/main" val="509753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63032" y="0"/>
            <a:ext cx="2955290" cy="49593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A6EB64AB-C506-6444-ADCA-9AF29639A44D}" type="datetime1">
              <a:rPr lang="en-US" altLang="x-none"/>
              <a:pPr/>
              <a:t>8/7/2017</a:t>
            </a:fld>
            <a:endParaRPr lang="en-US" altLang="x-none"/>
          </a:p>
        </p:txBody>
      </p:sp>
      <p:sp>
        <p:nvSpPr>
          <p:cNvPr id="4" name="Slide Image Placehold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1990" y="4711383"/>
            <a:ext cx="5455920" cy="4463415"/>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endParaRPr lang="en-US" altLang="x-none"/>
          </a:p>
        </p:txBody>
      </p:sp>
      <p:sp>
        <p:nvSpPr>
          <p:cNvPr id="6" name="Footer Placeholder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E33756B-4704-1D4F-843C-6772EF240A36}" type="slidenum">
              <a:rPr lang="en-US" altLang="x-none"/>
              <a:pPr/>
              <a:t>‹#›</a:t>
            </a:fld>
            <a:endParaRPr lang="en-US" altLang="x-none"/>
          </a:p>
        </p:txBody>
      </p:sp>
    </p:spTree>
    <p:extLst>
      <p:ext uri="{BB962C8B-B14F-4D97-AF65-F5344CB8AC3E}">
        <p14:creationId xmlns:p14="http://schemas.microsoft.com/office/powerpoint/2010/main" val="37507289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a:t>
            </a:fld>
            <a:endParaRPr lang="en-US" altLang="x-none"/>
          </a:p>
        </p:txBody>
      </p:sp>
    </p:spTree>
    <p:extLst>
      <p:ext uri="{BB962C8B-B14F-4D97-AF65-F5344CB8AC3E}">
        <p14:creationId xmlns:p14="http://schemas.microsoft.com/office/powerpoint/2010/main" val="257446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ea typeface="ヒラギノ角ゴ Pro W3" charset="-128"/>
              </a:rPr>
              <a:t>http://ace.bostes.nsw.edu.au/ace-8019</a:t>
            </a:r>
          </a:p>
          <a:p>
            <a:r>
              <a:rPr lang="en-US" altLang="en-US" dirty="0">
                <a:latin typeface="Arial" pitchFamily="34" charset="0"/>
                <a:ea typeface="ヒラギノ角ゴ Pro W3" charset="-128"/>
              </a:rPr>
              <a:t>https://studentsonline.nesa.nsw.edu.au/go/seniorstudy/hsc_rules_and_procedures/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10</a:t>
            </a:fld>
            <a:endParaRPr lang="en-US" altLang="x-none"/>
          </a:p>
        </p:txBody>
      </p:sp>
    </p:spTree>
    <p:extLst>
      <p:ext uri="{BB962C8B-B14F-4D97-AF65-F5344CB8AC3E}">
        <p14:creationId xmlns:p14="http://schemas.microsoft.com/office/powerpoint/2010/main" val="65660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http://ace.bostes.nsw.edu.au/ace-8020</a:t>
            </a:r>
          </a:p>
          <a:p>
            <a:r>
              <a:rPr lang="en-AU" dirty="0"/>
              <a:t>http://ace.bostes.nsw.edu.au/ace-8026</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11</a:t>
            </a:fld>
            <a:endParaRPr lang="en-US" altLang="x-none"/>
          </a:p>
        </p:txBody>
      </p:sp>
    </p:spTree>
    <p:extLst>
      <p:ext uri="{BB962C8B-B14F-4D97-AF65-F5344CB8AC3E}">
        <p14:creationId xmlns:p14="http://schemas.microsoft.com/office/powerpoint/2010/main" val="244186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http://ace.bostes.nsw.edu.au/ace-8020</a:t>
            </a:r>
          </a:p>
          <a:p>
            <a:r>
              <a:rPr lang="en-AU" dirty="0"/>
              <a:t>http://ace.bostes.nsw.edu.au/ace-8026</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12</a:t>
            </a:fld>
            <a:endParaRPr lang="en-US" altLang="x-none"/>
          </a:p>
        </p:txBody>
      </p:sp>
    </p:spTree>
    <p:extLst>
      <p:ext uri="{BB962C8B-B14F-4D97-AF65-F5344CB8AC3E}">
        <p14:creationId xmlns:p14="http://schemas.microsoft.com/office/powerpoint/2010/main" val="3443237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Students must complete HSC: All My Own Work or its equivalent before they can be enrolled for any Preliminary or HSC course with NESA via Schools Online. </a:t>
            </a:r>
          </a:p>
          <a:p>
            <a:pPr marL="171450" indent="-171450"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Only students entered for Stage 6 Life Skills courses are exempt from this requirement.</a:t>
            </a:r>
          </a:p>
          <a:p>
            <a:pPr marL="171450" indent="-171450"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HSC: All My Own Work program is integrated with other NSW syllabuses and programs. The program is designed to be delivered flexibly as self-paced learning modules.</a:t>
            </a:r>
          </a:p>
          <a:p>
            <a:pPr marL="171450" indent="-171450" eaLnBrk="1" hangingPunct="1">
              <a:buFont typeface="Arial" panose="020B0604020202020204" pitchFamily="34" charset="0"/>
              <a:buChar char="•"/>
              <a:defRPr/>
            </a:pPr>
            <a:r>
              <a:rPr lang="en-AU" altLang="en-US" dirty="0">
                <a:latin typeface="Arial" pitchFamily="34" charset="0"/>
                <a:ea typeface="ＭＳ Ｐゴシック" pitchFamily="34" charset="-128"/>
                <a:cs typeface="Arial" pitchFamily="34" charset="0"/>
              </a:rPr>
              <a:t>The program is available on the NESA</a:t>
            </a:r>
            <a:r>
              <a:rPr lang="en-AU" altLang="en-US" baseline="0" dirty="0">
                <a:latin typeface="Arial" pitchFamily="34" charset="0"/>
                <a:ea typeface="ＭＳ Ｐゴシック" pitchFamily="34" charset="-128"/>
                <a:cs typeface="Arial" pitchFamily="34" charset="0"/>
              </a:rPr>
              <a:t> </a:t>
            </a:r>
            <a:r>
              <a:rPr lang="en-AU" altLang="en-US" dirty="0">
                <a:latin typeface="Arial" pitchFamily="34" charset="0"/>
                <a:ea typeface="ＭＳ Ｐゴシック" pitchFamily="34" charset="-128"/>
                <a:cs typeface="Arial" pitchFamily="34" charset="0"/>
              </a:rPr>
              <a:t>Website: http://educationstandards.nsw.edu.au/wps/portal/nesa/11-12/hsc/hsc-all-my-own-work</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13</a:t>
            </a:fld>
            <a:endParaRPr lang="en-US" altLang="x-none"/>
          </a:p>
        </p:txBody>
      </p:sp>
    </p:spTree>
    <p:extLst>
      <p:ext uri="{BB962C8B-B14F-4D97-AF65-F5344CB8AC3E}">
        <p14:creationId xmlns:p14="http://schemas.microsoft.com/office/powerpoint/2010/main" val="2066737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14</a:t>
            </a:fld>
            <a:endParaRPr lang="en-US" altLang="x-none"/>
          </a:p>
        </p:txBody>
      </p:sp>
    </p:spTree>
    <p:extLst>
      <p:ext uri="{BB962C8B-B14F-4D97-AF65-F5344CB8AC3E}">
        <p14:creationId xmlns:p14="http://schemas.microsoft.com/office/powerpoint/2010/main" val="2407554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lvl="0" indent="-171450">
              <a:buFont typeface="Arial" panose="020B0604020202020204" pitchFamily="34" charset="0"/>
              <a:buChar char="•"/>
            </a:pPr>
            <a:r>
              <a:rPr lang="en-US" sz="1200" b="1" kern="1200" dirty="0">
                <a:solidFill>
                  <a:schemeClr val="tx1"/>
                </a:solidFill>
                <a:effectLst/>
                <a:latin typeface="+mn-lt"/>
                <a:ea typeface="ＭＳ Ｐゴシック" pitchFamily="-1" charset="-128"/>
                <a:cs typeface="ＭＳ Ｐゴシック" pitchFamily="-1" charset="-128"/>
              </a:rPr>
              <a:t>English Standard</a:t>
            </a:r>
            <a:r>
              <a:rPr lang="en-AU" sz="1200" kern="1200" dirty="0">
                <a:solidFill>
                  <a:schemeClr val="tx1"/>
                </a:solidFill>
                <a:effectLst/>
                <a:latin typeface="+mn-lt"/>
                <a:ea typeface="ＭＳ Ｐゴシック" pitchFamily="-1" charset="-128"/>
                <a:cs typeface="ＭＳ Ｐゴシック" pitchFamily="-1" charset="-128"/>
              </a:rPr>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1450" lvl="0" indent="-171450">
              <a:buFont typeface="Arial" panose="020B0604020202020204" pitchFamily="34" charset="0"/>
              <a:buChar char="•"/>
            </a:pPr>
            <a:r>
              <a:rPr lang="en-US" sz="1200" b="1" kern="1200" dirty="0">
                <a:solidFill>
                  <a:schemeClr val="tx1"/>
                </a:solidFill>
                <a:effectLst/>
                <a:latin typeface="+mn-lt"/>
                <a:ea typeface="ＭＳ Ｐゴシック" pitchFamily="-1" charset="-128"/>
                <a:cs typeface="ＭＳ Ｐゴシック" pitchFamily="-1" charset="-128"/>
              </a:rPr>
              <a:t>English Advanced</a:t>
            </a:r>
            <a:r>
              <a:rPr lang="en-US" sz="1200" kern="1200" dirty="0">
                <a:solidFill>
                  <a:schemeClr val="tx1"/>
                </a:solidFill>
                <a:effectLst/>
                <a:latin typeface="+mn-lt"/>
                <a:ea typeface="ＭＳ Ｐゴシック" pitchFamily="-1" charset="-128"/>
                <a:cs typeface="ＭＳ Ｐゴシック" pitchFamily="-1" charset="-128"/>
              </a:rPr>
              <a:t> </a:t>
            </a:r>
            <a:r>
              <a:rPr lang="en-AU" sz="1200" kern="1200" dirty="0">
                <a:solidFill>
                  <a:schemeClr val="tx1"/>
                </a:solidFill>
                <a:effectLst/>
                <a:latin typeface="+mn-lt"/>
                <a:ea typeface="ＭＳ Ｐゴシック" pitchFamily="-1" charset="-128"/>
                <a:cs typeface="ＭＳ Ｐゴシック" pitchFamily="-1" charset="-128"/>
              </a:rPr>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1450" lvl="0" indent="-171450">
              <a:buFont typeface="Arial" panose="020B0604020202020204" pitchFamily="34" charset="0"/>
              <a:buChar char="•"/>
            </a:pPr>
            <a:r>
              <a:rPr lang="en-AU" sz="1200" b="1" kern="1200" dirty="0">
                <a:solidFill>
                  <a:schemeClr val="tx1"/>
                </a:solidFill>
                <a:effectLst/>
                <a:latin typeface="+mn-lt"/>
                <a:ea typeface="ＭＳ Ｐゴシック" pitchFamily="-1" charset="-128"/>
                <a:cs typeface="ＭＳ Ｐゴシック" pitchFamily="-1" charset="-128"/>
              </a:rPr>
              <a:t>English EAL/D</a:t>
            </a:r>
            <a:r>
              <a:rPr lang="en-AU" sz="1200" kern="1200" dirty="0">
                <a:solidFill>
                  <a:schemeClr val="tx1"/>
                </a:solidFill>
                <a:effectLst/>
                <a:latin typeface="+mn-lt"/>
                <a:ea typeface="ＭＳ Ｐゴシック" pitchFamily="-1" charset="-128"/>
                <a:cs typeface="ＭＳ Ｐゴシック" pitchFamily="-1" charset="-128"/>
              </a:rPr>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1450" lvl="0" indent="-171450">
              <a:buFont typeface="Arial" panose="020B0604020202020204" pitchFamily="34" charset="0"/>
              <a:buChar char="•"/>
            </a:pPr>
            <a:r>
              <a:rPr lang="en-US" sz="1200" b="1" kern="1200" dirty="0">
                <a:solidFill>
                  <a:schemeClr val="tx1"/>
                </a:solidFill>
                <a:effectLst/>
                <a:latin typeface="+mn-lt"/>
                <a:ea typeface="ＭＳ Ｐゴシック" pitchFamily="-1" charset="-128"/>
                <a:cs typeface="ＭＳ Ｐゴシック" pitchFamily="-1" charset="-128"/>
              </a:rPr>
              <a:t>English Studies </a:t>
            </a:r>
            <a:r>
              <a:rPr lang="en-AU" sz="1200" kern="1200" dirty="0">
                <a:solidFill>
                  <a:schemeClr val="tx1"/>
                </a:solidFill>
                <a:effectLst/>
                <a:latin typeface="+mn-lt"/>
                <a:ea typeface="ＭＳ Ｐゴシック" pitchFamily="-1" charset="-128"/>
                <a:cs typeface="ＭＳ Ｐゴシック" pitchFamily="-1" charset="-128"/>
              </a:rPr>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English Studies is a Board Developed Course, with an optional HSC examination,</a:t>
            </a:r>
            <a:r>
              <a:rPr lang="en-AU" sz="1200" kern="1200" baseline="0" dirty="0">
                <a:solidFill>
                  <a:schemeClr val="tx1"/>
                </a:solidFill>
                <a:effectLst/>
                <a:latin typeface="+mn-lt"/>
                <a:ea typeface="ＭＳ Ｐゴシック" pitchFamily="-1" charset="-128"/>
                <a:cs typeface="ＭＳ Ｐゴシック" pitchFamily="-1" charset="-128"/>
              </a:rPr>
              <a:t> for those students wanting to enter university.</a:t>
            </a:r>
            <a:endParaRPr lang="en-AU" sz="1200" kern="1200" dirty="0">
              <a:solidFill>
                <a:schemeClr val="tx1"/>
              </a:solidFill>
              <a:effectLst/>
              <a:latin typeface="+mn-lt"/>
              <a:ea typeface="ＭＳ Ｐゴシック" pitchFamily="-1" charset="-128"/>
              <a:cs typeface="ＭＳ Ｐゴシック" pitchFamily="-1" charset="-128"/>
            </a:endParaRPr>
          </a:p>
          <a:p>
            <a:pPr marL="171450" lvl="0" indent="-171450">
              <a:buFont typeface="Arial" panose="020B0604020202020204" pitchFamily="34" charset="0"/>
              <a:buChar char="•"/>
            </a:pPr>
            <a:r>
              <a:rPr lang="en-AU" sz="1200" b="1" kern="1200" dirty="0">
                <a:solidFill>
                  <a:schemeClr val="tx1"/>
                </a:solidFill>
                <a:effectLst/>
                <a:latin typeface="+mn-lt"/>
                <a:ea typeface="ＭＳ Ｐゴシック" pitchFamily="-1" charset="-128"/>
                <a:cs typeface="ＭＳ Ｐゴシック" pitchFamily="-1" charset="-128"/>
              </a:rPr>
              <a:t>English Extension 1</a:t>
            </a:r>
            <a:r>
              <a:rPr lang="en-AU" sz="1200" kern="1200" dirty="0">
                <a:solidFill>
                  <a:schemeClr val="tx1"/>
                </a:solidFill>
                <a:effectLst/>
                <a:latin typeface="+mn-lt"/>
                <a:ea typeface="ＭＳ Ｐゴシック" pitchFamily="-1" charset="-128"/>
                <a:cs typeface="ＭＳ Ｐゴシック" pitchFamily="-1" charset="-128"/>
              </a:rPr>
              <a:t> provides students who undertake Advanced English and are accomplished in their use of English with the opportunity to extend their use of language and self-expression in creative and critical ways.</a:t>
            </a:r>
          </a:p>
          <a:p>
            <a:pPr marL="0" lvl="0" indent="0">
              <a:buFont typeface="Arial" panose="020B0604020202020204" pitchFamily="34" charset="0"/>
              <a:buNone/>
            </a:pPr>
            <a:endParaRPr lang="en-AU" sz="1200" kern="1200" dirty="0">
              <a:solidFill>
                <a:schemeClr val="tx1"/>
              </a:solidFill>
              <a:effectLst/>
              <a:latin typeface="+mn-lt"/>
              <a:ea typeface="ＭＳ Ｐゴシック" pitchFamily="-1" charset="-128"/>
              <a:cs typeface="ＭＳ Ｐゴシック" pitchFamily="-1" charset="-128"/>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 charset="-128"/>
                <a:cs typeface="ＭＳ Ｐゴシック" pitchFamily="-1" charset="-128"/>
              </a:rPr>
              <a:t>Students should seek advice from the English Faculty regarding their suitability for a particular course. </a:t>
            </a:r>
          </a:p>
          <a:p>
            <a:pPr marL="0" lvl="0" indent="0">
              <a:buFont typeface="Arial" panose="020B0604020202020204" pitchFamily="34" charset="0"/>
              <a:buNone/>
            </a:pPr>
            <a:endParaRPr lang="en-US" sz="1200" kern="1200" dirty="0">
              <a:solidFill>
                <a:schemeClr val="tx1"/>
              </a:solidFill>
              <a:effectLst/>
              <a:latin typeface="+mn-lt"/>
              <a:ea typeface="ＭＳ Ｐゴシック" pitchFamily="-1" charset="-128"/>
              <a:cs typeface="ＭＳ Ｐゴシック" pitchFamily="-1" charset="-128"/>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 charset="-128"/>
                <a:cs typeface="ＭＳ Ｐゴシック" pitchFamily="-1" charset="-128"/>
              </a:rPr>
              <a:t>http://syllabus.nesa.nsw.edu.au/stage-6/</a:t>
            </a:r>
          </a:p>
          <a:p>
            <a:pPr marL="0" lvl="0" indent="0">
              <a:buFont typeface="Arial" panose="020B0604020202020204" pitchFamily="34" charset="0"/>
              <a:buNone/>
            </a:pPr>
            <a:endParaRPr lang="en-US" sz="1200" kern="1200" dirty="0">
              <a:solidFill>
                <a:schemeClr val="tx1"/>
              </a:solidFill>
              <a:effectLst/>
              <a:latin typeface="+mn-lt"/>
              <a:ea typeface="ＭＳ Ｐゴシック" pitchFamily="-1" charset="-128"/>
              <a:cs typeface="ＭＳ Ｐゴシック" pitchFamily="-1" charset="-128"/>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 charset="-128"/>
                <a:cs typeface="ＭＳ Ｐゴシック" pitchFamily="-1" charset="-128"/>
              </a:rPr>
              <a:t>http://syllabus.nesa.nsw.edu.au/english/</a:t>
            </a:r>
          </a:p>
          <a:p>
            <a:pPr marL="171450" lvl="0" indent="-171450">
              <a:buFont typeface="Arial" panose="020B0604020202020204" pitchFamily="34" charset="0"/>
              <a:buChar char="•"/>
            </a:pPr>
            <a:endParaRPr lang="en-AU" sz="1200" kern="1200" dirty="0">
              <a:solidFill>
                <a:schemeClr val="tx1"/>
              </a:solidFill>
              <a:effectLst/>
              <a:latin typeface="+mn-lt"/>
              <a:ea typeface="ＭＳ Ｐゴシック" pitchFamily="-1" charset="-128"/>
              <a:cs typeface="ＭＳ Ｐゴシック" pitchFamily="-1" charset="-128"/>
            </a:endParaRPr>
          </a:p>
          <a:p>
            <a:pPr marL="0" indent="0">
              <a:buFontTx/>
              <a:buNone/>
            </a:pPr>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15</a:t>
            </a:fld>
            <a:endParaRPr lang="en-US" altLang="x-none"/>
          </a:p>
        </p:txBody>
      </p:sp>
    </p:spTree>
    <p:extLst>
      <p:ext uri="{BB962C8B-B14F-4D97-AF65-F5344CB8AC3E}">
        <p14:creationId xmlns:p14="http://schemas.microsoft.com/office/powerpoint/2010/main" val="425570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lvl="0" indent="-171450">
              <a:buFont typeface="Arial" panose="020B0604020202020204" pitchFamily="34" charset="0"/>
              <a:buChar char="•"/>
            </a:pPr>
            <a:r>
              <a:rPr lang="en-US" sz="1200" b="1" kern="1200" dirty="0">
                <a:solidFill>
                  <a:schemeClr val="tx1"/>
                </a:solidFill>
                <a:effectLst/>
                <a:latin typeface="+mn-lt"/>
                <a:ea typeface="ＭＳ Ｐゴシック" pitchFamily="-1" charset="-128"/>
                <a:cs typeface="ＭＳ Ｐゴシック" pitchFamily="-1" charset="-128"/>
              </a:rPr>
              <a:t>English Standard</a:t>
            </a:r>
            <a:r>
              <a:rPr lang="en-AU" sz="1200" kern="1200" dirty="0">
                <a:solidFill>
                  <a:schemeClr val="tx1"/>
                </a:solidFill>
                <a:effectLst/>
                <a:latin typeface="+mn-lt"/>
                <a:ea typeface="ＭＳ Ｐゴシック" pitchFamily="-1" charset="-128"/>
                <a:cs typeface="ＭＳ Ｐゴシック" pitchFamily="-1" charset="-128"/>
              </a:rPr>
              <a:t> is designed for students to increase their expertise in English to enhance their personal, educational, social and vocational lives. The English Standard course provides students with the opportunity to analyse, study and enjoy a breadth and variety of English texts to become confident and effective communicators.</a:t>
            </a:r>
          </a:p>
          <a:p>
            <a:pPr marL="171450" lvl="0" indent="-171450">
              <a:buFont typeface="Arial" panose="020B0604020202020204" pitchFamily="34" charset="0"/>
              <a:buChar char="•"/>
            </a:pPr>
            <a:r>
              <a:rPr lang="en-US" sz="1200" b="1" kern="1200" dirty="0">
                <a:solidFill>
                  <a:schemeClr val="tx1"/>
                </a:solidFill>
                <a:effectLst/>
                <a:latin typeface="+mn-lt"/>
                <a:ea typeface="ＭＳ Ｐゴシック" pitchFamily="-1" charset="-128"/>
                <a:cs typeface="ＭＳ Ｐゴシック" pitchFamily="-1" charset="-128"/>
              </a:rPr>
              <a:t>English Advanced</a:t>
            </a:r>
            <a:r>
              <a:rPr lang="en-US" sz="1200" kern="1200" dirty="0">
                <a:solidFill>
                  <a:schemeClr val="tx1"/>
                </a:solidFill>
                <a:effectLst/>
                <a:latin typeface="+mn-lt"/>
                <a:ea typeface="ＭＳ Ｐゴシック" pitchFamily="-1" charset="-128"/>
                <a:cs typeface="ＭＳ Ｐゴシック" pitchFamily="-1" charset="-128"/>
              </a:rPr>
              <a:t> </a:t>
            </a:r>
            <a:r>
              <a:rPr lang="en-AU" sz="1200" kern="1200" dirty="0">
                <a:solidFill>
                  <a:schemeClr val="tx1"/>
                </a:solidFill>
                <a:effectLst/>
                <a:latin typeface="+mn-lt"/>
                <a:ea typeface="ＭＳ Ｐゴシック" pitchFamily="-1" charset="-128"/>
                <a:cs typeface="ＭＳ Ｐゴシック" pitchFamily="-1" charset="-128"/>
              </a:rPr>
              <a:t>is designed for students who have a particular interest and ability in the subject and who desire to engage with challenging learning experiences that will enrich their personal, intellectual, academic, social and vocational lives. They study challenging written, spoken, visual, multimodal and digital texts that represent and reflect a changing global world. </a:t>
            </a:r>
          </a:p>
          <a:p>
            <a:pPr marL="171450" lvl="0" indent="-171450">
              <a:buFont typeface="Arial" panose="020B0604020202020204" pitchFamily="34" charset="0"/>
              <a:buChar char="•"/>
            </a:pPr>
            <a:r>
              <a:rPr lang="en-AU" sz="1200" b="1" kern="1200" dirty="0">
                <a:solidFill>
                  <a:schemeClr val="tx1"/>
                </a:solidFill>
                <a:effectLst/>
                <a:latin typeface="+mn-lt"/>
                <a:ea typeface="ＭＳ Ｐゴシック" pitchFamily="-1" charset="-128"/>
                <a:cs typeface="ＭＳ Ｐゴシック" pitchFamily="-1" charset="-128"/>
              </a:rPr>
              <a:t>English EAL/D</a:t>
            </a:r>
            <a:r>
              <a:rPr lang="en-AU" sz="1200" kern="1200" dirty="0">
                <a:solidFill>
                  <a:schemeClr val="tx1"/>
                </a:solidFill>
                <a:effectLst/>
                <a:latin typeface="+mn-lt"/>
                <a:ea typeface="ＭＳ Ｐゴシック" pitchFamily="-1" charset="-128"/>
                <a:cs typeface="ＭＳ Ｐゴシック" pitchFamily="-1" charset="-128"/>
              </a:rPr>
              <a:t> addresses the needs of a specific group of students and shares the overall aim and rationale of English. When presented at the HSC, the English EAL/D course will satisfy NESA requirements for the study of English. The English EAL/D course is designed for students to become proficient in English to enhance their personal, educational, social and vocational lives. The course provides students with the opportunity to analyse, study and enjoy a breadth and variety of English texts to become confident and effective communicators.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kern="1200" dirty="0">
                <a:solidFill>
                  <a:schemeClr val="tx1"/>
                </a:solidFill>
                <a:effectLst/>
                <a:latin typeface="+mn-lt"/>
                <a:ea typeface="ＭＳ Ｐゴシック" pitchFamily="-1" charset="-128"/>
                <a:cs typeface="ＭＳ Ｐゴシック" pitchFamily="-1" charset="-128"/>
              </a:rPr>
              <a:t>English Studies </a:t>
            </a:r>
            <a:r>
              <a:rPr lang="en-AU" sz="1200" kern="1200" dirty="0">
                <a:solidFill>
                  <a:schemeClr val="tx1"/>
                </a:solidFill>
                <a:effectLst/>
                <a:latin typeface="+mn-lt"/>
                <a:ea typeface="ＭＳ Ｐゴシック" pitchFamily="-1" charset="-128"/>
                <a:cs typeface="ＭＳ Ｐゴシック" pitchFamily="-1" charset="-128"/>
              </a:rPr>
              <a:t>is distinctive in its focus on the development of students’ language, literacy and literary skills. It is designed to provide students with opportunities to become competent, confident and engaged communicators and to study and enjoy a breadth and variety of texts in English. English Studies focuses on supporting students to refine their skills and knowledge in English and consolidate their English literacy skills to enhance their personal, educational, social and vocational lives.  Students studying </a:t>
            </a:r>
            <a:r>
              <a:rPr lang="en-AU" sz="1200" b="1" kern="1200" dirty="0">
                <a:solidFill>
                  <a:schemeClr val="tx1"/>
                </a:solidFill>
                <a:effectLst/>
                <a:latin typeface="+mn-lt"/>
                <a:ea typeface="ＭＳ Ｐゴシック" pitchFamily="-1" charset="-128"/>
                <a:cs typeface="ＭＳ Ｐゴシック" pitchFamily="-1" charset="-128"/>
              </a:rPr>
              <a:t>English</a:t>
            </a:r>
            <a:r>
              <a:rPr lang="en-AU" sz="1200" b="1" kern="1200" baseline="0" dirty="0">
                <a:solidFill>
                  <a:schemeClr val="tx1"/>
                </a:solidFill>
                <a:effectLst/>
                <a:latin typeface="+mn-lt"/>
                <a:ea typeface="ＭＳ Ｐゴシック" pitchFamily="-1" charset="-128"/>
                <a:cs typeface="ＭＳ Ｐゴシック" pitchFamily="-1" charset="-128"/>
              </a:rPr>
              <a:t> Studies</a:t>
            </a:r>
            <a:r>
              <a:rPr lang="en-AU" sz="1200" b="1" kern="1200" dirty="0">
                <a:solidFill>
                  <a:schemeClr val="tx1"/>
                </a:solidFill>
                <a:effectLst/>
                <a:latin typeface="+mn-lt"/>
                <a:ea typeface="ＭＳ Ｐゴシック" pitchFamily="-1" charset="-128"/>
                <a:cs typeface="ＭＳ Ｐゴシック" pitchFamily="-1" charset="-128"/>
              </a:rPr>
              <a:t> </a:t>
            </a:r>
            <a:r>
              <a:rPr lang="en-AU" sz="1200" kern="1200" dirty="0">
                <a:solidFill>
                  <a:schemeClr val="tx1"/>
                </a:solidFill>
                <a:effectLst/>
                <a:latin typeface="+mn-lt"/>
                <a:ea typeface="ＭＳ Ｐゴシック" pitchFamily="-1" charset="-128"/>
                <a:cs typeface="ＭＳ Ｐゴシック" pitchFamily="-1" charset="-128"/>
              </a:rPr>
              <a:t>may elect to undertake an optional HSC examination. The examination mark may be used by the Universities Admissions Centre (UAC) to contribute to the student’s Australian Tertiary Admission Rank (ATAR). </a:t>
            </a:r>
          </a:p>
          <a:p>
            <a:pPr marL="171450" lvl="0" indent="-171450">
              <a:buFont typeface="Arial" panose="020B0604020202020204" pitchFamily="34" charset="0"/>
              <a:buChar char="•"/>
            </a:pPr>
            <a:r>
              <a:rPr lang="en-AU" sz="1200" b="1" kern="1200" dirty="0">
                <a:solidFill>
                  <a:schemeClr val="tx1"/>
                </a:solidFill>
                <a:effectLst/>
                <a:latin typeface="+mn-lt"/>
                <a:ea typeface="ＭＳ Ｐゴシック" pitchFamily="-1" charset="-128"/>
                <a:cs typeface="ＭＳ Ｐゴシック" pitchFamily="-1" charset="-128"/>
              </a:rPr>
              <a:t>English Extension 1</a:t>
            </a:r>
            <a:r>
              <a:rPr lang="en-AU" sz="1200" kern="1200" dirty="0">
                <a:solidFill>
                  <a:schemeClr val="tx1"/>
                </a:solidFill>
                <a:effectLst/>
                <a:latin typeface="+mn-lt"/>
                <a:ea typeface="ＭＳ Ｐゴシック" pitchFamily="-1" charset="-128"/>
                <a:cs typeface="ＭＳ Ｐゴシック" pitchFamily="-1" charset="-128"/>
              </a:rPr>
              <a:t> provides students who undertake Advanced English and are accomplished in their use of English with the opportunity to extend their use of language and self-expression in creative and critical ways.</a:t>
            </a:r>
          </a:p>
          <a:p>
            <a:pPr marL="171450" lvl="0" indent="-171450">
              <a:buFont typeface="Arial" panose="020B0604020202020204" pitchFamily="34" charset="0"/>
              <a:buChar char="•"/>
            </a:pPr>
            <a:r>
              <a:rPr lang="en-AU" sz="1200" b="1" kern="1200" dirty="0">
                <a:solidFill>
                  <a:schemeClr val="tx1"/>
                </a:solidFill>
                <a:effectLst/>
                <a:latin typeface="+mn-lt"/>
                <a:ea typeface="ＭＳ Ｐゴシック" pitchFamily="-1" charset="-128"/>
                <a:cs typeface="ＭＳ Ｐゴシック" pitchFamily="-1" charset="-128"/>
              </a:rPr>
              <a:t>English Extension 2</a:t>
            </a:r>
            <a:r>
              <a:rPr lang="en-AU" sz="1200" kern="1200" dirty="0">
                <a:solidFill>
                  <a:schemeClr val="tx1"/>
                </a:solidFill>
                <a:effectLst/>
                <a:latin typeface="+mn-lt"/>
                <a:ea typeface="ＭＳ Ｐゴシック" pitchFamily="-1" charset="-128"/>
                <a:cs typeface="ＭＳ Ｐゴシック" pitchFamily="-1" charset="-128"/>
              </a:rPr>
              <a:t> </a:t>
            </a:r>
            <a:r>
              <a:rPr lang="en-US" altLang="en-US" dirty="0">
                <a:latin typeface="Arial" pitchFamily="34" charset="0"/>
                <a:ea typeface="ヒラギノ角ゴ Pro W3" charset="-128"/>
              </a:rPr>
              <a:t>consists of a Major Work undertaken over 60 indicative hours of study. This course </a:t>
            </a:r>
            <a:r>
              <a:rPr lang="en-AU" sz="1200" kern="1200" dirty="0">
                <a:solidFill>
                  <a:schemeClr val="tx1"/>
                </a:solidFill>
                <a:effectLst/>
                <a:latin typeface="+mn-lt"/>
                <a:ea typeface="ＭＳ Ｐゴシック" pitchFamily="-1" charset="-128"/>
                <a:cs typeface="ＭＳ Ｐゴシック" pitchFamily="-1" charset="-128"/>
              </a:rPr>
              <a:t>provides students with the opportunity to apply and extend research skills developed in the English Extension Year 11 course to their own extensive investigation and develop autonomy and skills as a learner and composer. English Extension 2 develops independent and collaborative learning skills and higher-order critical thinking that are essential at tertiary levels of study and in the workplace. The course is designed for students who are independent learners with an interest in literature and a desire to pursue specialised study of English.</a:t>
            </a:r>
          </a:p>
          <a:p>
            <a:pPr marL="0" lvl="0" indent="0">
              <a:buFont typeface="Arial" panose="020B0604020202020204" pitchFamily="34" charset="0"/>
              <a:buNone/>
            </a:pPr>
            <a:endParaRPr lang="en-AU" sz="1200" kern="1200" dirty="0">
              <a:solidFill>
                <a:schemeClr val="tx1"/>
              </a:solidFill>
              <a:effectLst/>
              <a:latin typeface="+mn-lt"/>
              <a:ea typeface="ＭＳ Ｐゴシック" pitchFamily="-1" charset="-128"/>
              <a:cs typeface="ＭＳ Ｐゴシック" pitchFamily="-1" charset="-128"/>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 charset="-128"/>
                <a:cs typeface="ＭＳ Ｐゴシック" pitchFamily="-1" charset="-128"/>
              </a:rPr>
              <a:t>Students should seek advice from the English Faculty regarding their suitability for a particular course.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 charset="-128"/>
                <a:cs typeface="ＭＳ Ｐゴシック" pitchFamily="-1" charset="-128"/>
              </a:rPr>
              <a:t>http://syllabus.nesa.nsw.edu.au/stage-6/</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 charset="-128"/>
                <a:cs typeface="ＭＳ Ｐゴシック" pitchFamily="-1" charset="-128"/>
              </a:rPr>
              <a:t>http://syllabus.nesa.nsw.edu.au/english/</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16</a:t>
            </a:fld>
            <a:endParaRPr lang="en-US" altLang="x-none"/>
          </a:p>
        </p:txBody>
      </p:sp>
    </p:spTree>
    <p:extLst>
      <p:ext uri="{BB962C8B-B14F-4D97-AF65-F5344CB8AC3E}">
        <p14:creationId xmlns:p14="http://schemas.microsoft.com/office/powerpoint/2010/main" val="148539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The </a:t>
            </a:r>
            <a:r>
              <a:rPr lang="en-AU" sz="1200" b="1" kern="1200" dirty="0">
                <a:solidFill>
                  <a:schemeClr val="tx1"/>
                </a:solidFill>
                <a:effectLst/>
                <a:latin typeface="Arial" panose="020B0604020202020204" pitchFamily="34" charset="0"/>
                <a:ea typeface="ＭＳ Ｐゴシック" pitchFamily="-1" charset="-128"/>
                <a:cs typeface="Arial" panose="020B0604020202020204" pitchFamily="34" charset="0"/>
              </a:rPr>
              <a:t>Mathematics Standard </a:t>
            </a: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courses are focused on enabling students to use mathematics effectively, efficiently and critically to make informed decisions in their daily lives. They provide students with the opportunities to develop an understanding of, and competence in, further aspects of mathematics through a large variety of real-world applications for a range of concurrent HSC subjects. </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AU" sz="1200" b="1" kern="1200" dirty="0">
                <a:solidFill>
                  <a:schemeClr val="tx1"/>
                </a:solidFill>
                <a:effectLst/>
                <a:latin typeface="Arial" panose="020B0604020202020204" pitchFamily="34" charset="0"/>
                <a:ea typeface="ＭＳ Ｐゴシック" pitchFamily="-1" charset="-128"/>
                <a:cs typeface="Arial" panose="020B0604020202020204" pitchFamily="34" charset="0"/>
              </a:rPr>
              <a:t>Mathematics </a:t>
            </a: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AU" sz="1200" b="1" kern="1200" dirty="0">
                <a:solidFill>
                  <a:schemeClr val="tx1"/>
                </a:solidFill>
                <a:effectLst/>
                <a:latin typeface="Arial" panose="020B0604020202020204" pitchFamily="34" charset="0"/>
                <a:ea typeface="ＭＳ Ｐゴシック" pitchFamily="-1" charset="-128"/>
                <a:cs typeface="Arial" panose="020B0604020202020204" pitchFamily="34" charset="0"/>
              </a:rPr>
              <a:t>Mathematics Extension 1 </a:t>
            </a: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altLang="en-US" dirty="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1450" indent="-171450">
              <a:buFontTx/>
              <a:buChar char="•"/>
            </a:pPr>
            <a:r>
              <a:rPr lang="en-US" altLang="en-US" dirty="0">
                <a:latin typeface="Arial" pitchFamily="34" charset="0"/>
                <a:ea typeface="ヒラギノ角ゴ Pro W3" charset="-128"/>
                <a:cs typeface="Arial" panose="020B0604020202020204" pitchFamily="34" charset="0"/>
              </a:rPr>
              <a:t>The Mathematics Standard course is a common course in the Preliminary year. Students,</a:t>
            </a:r>
            <a:r>
              <a:rPr lang="en-US" altLang="en-US" baseline="0" dirty="0">
                <a:latin typeface="Arial" pitchFamily="34" charset="0"/>
                <a:ea typeface="ヒラギノ角ゴ Pro W3" charset="-128"/>
                <a:cs typeface="Arial" panose="020B0604020202020204" pitchFamily="34" charset="0"/>
              </a:rPr>
              <a:t> in consultation with the Mathematics Faculty, nominate to do either Mathematics Standard 1 or Mathematics Standard 2, in the HSC year.</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altLang="en-US" dirty="0">
                <a:latin typeface="Arial" pitchFamily="34" charset="0"/>
                <a:ea typeface="ヒラギノ角ゴ Pro W3" charset="-128"/>
                <a:cs typeface="Arial" panose="020B0604020202020204" pitchFamily="34" charset="0"/>
              </a:rPr>
              <a:t>The study of mathematics is not compulsory for the HSC or ATAR. </a:t>
            </a:r>
          </a:p>
          <a:p>
            <a:r>
              <a:rPr lang="en-AU" dirty="0">
                <a:latin typeface="Arial" panose="020B0604020202020204" pitchFamily="34" charset="0"/>
                <a:cs typeface="Arial" panose="020B0604020202020204" pitchFamily="34" charset="0"/>
              </a:rPr>
              <a:t>http://syllabus.nesa.nsw.edu.au/stage-6/</a:t>
            </a:r>
          </a:p>
          <a:p>
            <a:r>
              <a:rPr lang="en-AU" dirty="0">
                <a:latin typeface="Arial" panose="020B0604020202020204" pitchFamily="34" charset="0"/>
                <a:cs typeface="Arial" panose="020B0604020202020204" pitchFamily="34" charset="0"/>
              </a:rPr>
              <a:t>http://syllabus.nesa.nsw.edu.au/mathematics/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17</a:t>
            </a:fld>
            <a:endParaRPr lang="en-US" altLang="x-none"/>
          </a:p>
        </p:txBody>
      </p:sp>
    </p:spTree>
    <p:extLst>
      <p:ext uri="{BB962C8B-B14F-4D97-AF65-F5344CB8AC3E}">
        <p14:creationId xmlns:p14="http://schemas.microsoft.com/office/powerpoint/2010/main" val="2473927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r>
              <a:rPr lang="en-AU" sz="1200" b="1" kern="1200" dirty="0">
                <a:solidFill>
                  <a:schemeClr val="tx1"/>
                </a:solidFill>
                <a:effectLst/>
                <a:latin typeface="Arial" panose="020B0604020202020204" pitchFamily="34" charset="0"/>
                <a:ea typeface="ＭＳ Ｐゴシック" pitchFamily="-1" charset="-128"/>
                <a:cs typeface="Arial" panose="020B0604020202020204" pitchFamily="34" charset="0"/>
              </a:rPr>
              <a:t>Mathematics Standard 1</a:t>
            </a: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 is designed to help students improve their numeracy by building their confidence and success in making mathematics meaningful. This course offers students the opportunity to prepare for post-school options of employment or further training. This course offers an optional HSC examination.</a:t>
            </a:r>
          </a:p>
          <a:p>
            <a:pPr marL="171450" indent="-171450">
              <a:buFont typeface="Arial" panose="020B0604020202020204" pitchFamily="34" charset="0"/>
              <a:buChar char="•"/>
            </a:pPr>
            <a:r>
              <a:rPr lang="en-AU" sz="1200" b="1" kern="1200" dirty="0">
                <a:solidFill>
                  <a:schemeClr val="tx1"/>
                </a:solidFill>
                <a:effectLst/>
                <a:latin typeface="Arial" panose="020B0604020202020204" pitchFamily="34" charset="0"/>
                <a:ea typeface="ＭＳ Ｐゴシック" pitchFamily="-1" charset="-128"/>
                <a:cs typeface="Arial" panose="020B0604020202020204" pitchFamily="34" charset="0"/>
              </a:rPr>
              <a:t>Mathematics Standard 2</a:t>
            </a: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 is designed for those students who want to extend their mathematical skills beyond Stage 5 but are not seeking the in-depth knowledge of higher mathematics that the study of calculus would provide. This course offers students the opportunity to prepare for a wide range of educational and employment aspirations, including continuing their studies at a tertiary level.</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Students studying </a:t>
            </a:r>
            <a:r>
              <a:rPr lang="en-AU" sz="1200" b="1" kern="1200" dirty="0">
                <a:solidFill>
                  <a:schemeClr val="tx1"/>
                </a:solidFill>
                <a:effectLst/>
                <a:latin typeface="Arial" panose="020B0604020202020204" pitchFamily="34" charset="0"/>
                <a:ea typeface="ＭＳ Ｐゴシック" pitchFamily="-1" charset="-128"/>
                <a:cs typeface="Arial" panose="020B0604020202020204" pitchFamily="34" charset="0"/>
              </a:rPr>
              <a:t>Mathematics Standard 1 </a:t>
            </a: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may elect to undertake an optional HSC examination. The examination mark may be used by the Universities Admissions Centre (UAC) to contribute to the student’s Australian Tertiary Admission Rank (ATAR). </a:t>
            </a:r>
          </a:p>
          <a:p>
            <a:pPr marL="171450" indent="-171450">
              <a:buFont typeface="Arial" panose="020B0604020202020204" pitchFamily="34" charset="0"/>
              <a:buChar char="•"/>
            </a:pP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All students studying </a:t>
            </a:r>
            <a:r>
              <a:rPr lang="en-AU" sz="1200" b="1" kern="1200" dirty="0">
                <a:solidFill>
                  <a:schemeClr val="tx1"/>
                </a:solidFill>
                <a:effectLst/>
                <a:latin typeface="Arial" panose="020B0604020202020204" pitchFamily="34" charset="0"/>
                <a:ea typeface="ＭＳ Ｐゴシック" pitchFamily="-1" charset="-128"/>
                <a:cs typeface="Arial" panose="020B0604020202020204" pitchFamily="34" charset="0"/>
              </a:rPr>
              <a:t>Mathematics Standard 2 </a:t>
            </a: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will sit for an HSC examination.</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AU" sz="1200" b="1" kern="1200" dirty="0">
                <a:solidFill>
                  <a:schemeClr val="tx1"/>
                </a:solidFill>
                <a:effectLst/>
                <a:latin typeface="Arial" panose="020B0604020202020204" pitchFamily="34" charset="0"/>
                <a:ea typeface="ＭＳ Ｐゴシック" pitchFamily="-1" charset="-128"/>
                <a:cs typeface="Arial" panose="020B0604020202020204" pitchFamily="34" charset="0"/>
              </a:rPr>
              <a:t>Mathematics Advanced </a:t>
            </a: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provides students with the opportunity to develop ways of thinking in which problems are explored through observation, reflection and reasoning. The course provides a basis for further studies in disciplines in which mathematics and the skills that constitute thinking mathematically have an important role. It is designed for those students whose future pathways may involve mathematics and its applications in a range of disciplines at the tertiary level.</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AU" sz="1200" b="1" kern="1200" dirty="0">
                <a:solidFill>
                  <a:schemeClr val="tx1"/>
                </a:solidFill>
                <a:effectLst/>
                <a:latin typeface="Arial" panose="020B0604020202020204" pitchFamily="34" charset="0"/>
                <a:ea typeface="ＭＳ Ｐゴシック" pitchFamily="-1" charset="-128"/>
                <a:cs typeface="Arial" panose="020B0604020202020204" pitchFamily="34" charset="0"/>
              </a:rPr>
              <a:t>Mathematics Extension 1 </a:t>
            </a: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is focused on enabling students to develop a thorough understanding of and competence in further aspects of mathematics. Mathematics Extension 1 provides a basis for progression to further study in mathematics or related disciplines in which mathematics has a vital role at a tertiary level. An understanding and exploration of Mathematics Extension 1 is also advantageous for further studies in such areas as science, engineering, finance and economics.</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AU" sz="1200" b="1" kern="1200" dirty="0">
                <a:solidFill>
                  <a:schemeClr val="tx1"/>
                </a:solidFill>
                <a:effectLst/>
                <a:latin typeface="Arial" panose="020B0604020202020204" pitchFamily="34" charset="0"/>
                <a:ea typeface="ＭＳ Ｐゴシック" pitchFamily="-1" charset="-128"/>
                <a:cs typeface="Arial" panose="020B0604020202020204" pitchFamily="34" charset="0"/>
              </a:rPr>
              <a:t>Mathematics Extension 2 </a:t>
            </a:r>
            <a:r>
              <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rPr>
              <a:t>provides students with the opportunity to develop strong mathematical manipulative skills and a deep understanding of the fundamental ideas of algebra and calculus. It extends students conceptual knowledge and understanding through exploration of new areas of mathematics not previously seen. Mathematics Extension 2 provides a basis for a wide range of useful applications of mathematics as well as a strong foundation for further study of the subject.</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altLang="en-US" dirty="0">
                <a:latin typeface="Arial" pitchFamily="34" charset="0"/>
                <a:ea typeface="ヒラギノ角ゴ Pro W3" charset="-128"/>
                <a:cs typeface="Arial" panose="020B0604020202020204" pitchFamily="34" charset="0"/>
              </a:rPr>
              <a:t>The Mathematics Advanced course must be chosen if students wish to study Mathematics Extension courses. </a:t>
            </a:r>
          </a:p>
          <a:p>
            <a:pPr marL="171450" indent="-171450">
              <a:buFont typeface="Arial" panose="020B0604020202020204" pitchFamily="34" charset="0"/>
              <a:buChar char="•"/>
            </a:pPr>
            <a:endParaRPr lang="en-AU" sz="1200" kern="1200" dirty="0">
              <a:solidFill>
                <a:schemeClr val="tx1"/>
              </a:solidFill>
              <a:effectLst/>
              <a:latin typeface="Arial" panose="020B0604020202020204" pitchFamily="34" charset="0"/>
              <a:ea typeface="ＭＳ Ｐゴシック" pitchFamily="-1" charset="-128"/>
              <a:cs typeface="Arial" panose="020B0604020202020204" pitchFamily="34" charset="0"/>
            </a:endParaRPr>
          </a:p>
          <a:p>
            <a:r>
              <a:rPr lang="en-AU" dirty="0">
                <a:latin typeface="Arial" panose="020B0604020202020204" pitchFamily="34" charset="0"/>
                <a:cs typeface="Arial" panose="020B0604020202020204" pitchFamily="34" charset="0"/>
              </a:rPr>
              <a:t>http://syllabus.nesa.nsw.edu.au/stage-6/</a:t>
            </a:r>
          </a:p>
          <a:p>
            <a:r>
              <a:rPr lang="en-AU" dirty="0">
                <a:latin typeface="Arial" panose="020B0604020202020204" pitchFamily="34" charset="0"/>
                <a:cs typeface="Arial" panose="020B0604020202020204" pitchFamily="34" charset="0"/>
              </a:rPr>
              <a:t>http://syllabus.nesa.nsw.edu.au/mathematics/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18</a:t>
            </a:fld>
            <a:endParaRPr lang="en-US" altLang="x-none"/>
          </a:p>
        </p:txBody>
      </p:sp>
    </p:spTree>
    <p:extLst>
      <p:ext uri="{BB962C8B-B14F-4D97-AF65-F5344CB8AC3E}">
        <p14:creationId xmlns:p14="http://schemas.microsoft.com/office/powerpoint/2010/main" val="1147714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US" altLang="en-US" dirty="0">
                <a:latin typeface="Arial" pitchFamily="34" charset="0"/>
                <a:ea typeface="ＭＳ Ｐゴシック" pitchFamily="34" charset="-128"/>
                <a:cs typeface="Arial" pitchFamily="34" charset="0"/>
              </a:rPr>
              <a:t>Eligibility criteria apply language</a:t>
            </a:r>
            <a:r>
              <a:rPr lang="en-US" altLang="en-US" baseline="0" dirty="0">
                <a:latin typeface="Arial" pitchFamily="34" charset="0"/>
                <a:ea typeface="ＭＳ Ｐゴシック" pitchFamily="34" charset="-128"/>
                <a:cs typeface="Arial" pitchFamily="34" charset="0"/>
              </a:rPr>
              <a:t> courses</a:t>
            </a:r>
            <a:r>
              <a:rPr lang="en-US" altLang="en-US" dirty="0">
                <a:latin typeface="Arial" pitchFamily="34" charset="0"/>
                <a:ea typeface="ＭＳ Ｐゴシック" pitchFamily="34" charset="-128"/>
                <a:cs typeface="Arial" pitchFamily="34" charset="0"/>
              </a:rPr>
              <a:t>. Eligibility criterion is available at: http://ace.bostes.nsw.edu.au/ace-8002</a:t>
            </a:r>
          </a:p>
          <a:p>
            <a:pPr marL="171450" indent="-171450">
              <a:buFontTx/>
              <a:buChar char="•"/>
              <a:defRPr/>
            </a:pPr>
            <a:r>
              <a:rPr lang="en-US" altLang="en-US" dirty="0">
                <a:latin typeface="Arial" pitchFamily="34" charset="0"/>
                <a:ea typeface="ＭＳ Ｐゴシック" pitchFamily="34" charset="-128"/>
                <a:cs typeface="Arial" pitchFamily="34" charset="0"/>
              </a:rPr>
              <a:t>Language</a:t>
            </a:r>
            <a:r>
              <a:rPr lang="en-US" altLang="en-US" baseline="0" dirty="0">
                <a:latin typeface="Arial" pitchFamily="34" charset="0"/>
                <a:ea typeface="ＭＳ Ｐゴシック" pitchFamily="34" charset="-128"/>
                <a:cs typeface="Arial" pitchFamily="34" charset="0"/>
              </a:rPr>
              <a:t> in Context</a:t>
            </a:r>
            <a:r>
              <a:rPr lang="en-US" altLang="en-US" dirty="0">
                <a:latin typeface="Arial" pitchFamily="34" charset="0"/>
                <a:ea typeface="ＭＳ Ｐゴシック" pitchFamily="34" charset="-128"/>
                <a:cs typeface="Arial" pitchFamily="34" charset="0"/>
              </a:rPr>
              <a:t> usually have at least one parent who speaks the language at home, or may themselves have been born overseas and emigrated to Australia at a young age.</a:t>
            </a:r>
          </a:p>
          <a:p>
            <a:pPr marL="171450" indent="-171450">
              <a:buFontTx/>
              <a:buChar char="•"/>
              <a:defRPr/>
            </a:pPr>
            <a:r>
              <a:rPr lang="en-AU" altLang="en-US" dirty="0">
                <a:latin typeface="Arial" pitchFamily="34" charset="0"/>
                <a:ea typeface="ヒラギノ角ゴ Pro W3" pitchFamily="-1" charset="-128"/>
                <a:cs typeface="Arial" pitchFamily="34" charset="0"/>
              </a:rPr>
              <a:t>In languages where Extension courses are offered, the Extension courses are available to HSC Continuers course candidates only.</a:t>
            </a:r>
          </a:p>
          <a:p>
            <a:endParaRPr lang="en-AU" dirty="0"/>
          </a:p>
          <a:p>
            <a:r>
              <a:rPr lang="en-AU" dirty="0"/>
              <a:t>http://ace.bostes.nsw.edu.au/ace-6002</a:t>
            </a:r>
          </a:p>
          <a:p>
            <a:r>
              <a:rPr lang="en-AU" dirty="0"/>
              <a:t>http://ace.bostes.nsw.edu.au/ace-8002</a:t>
            </a:r>
          </a:p>
          <a:p>
            <a:r>
              <a:rPr lang="en-AU" dirty="0"/>
              <a:t>http://ace.bostes.nsw.edu.au/ace-8008</a:t>
            </a:r>
          </a:p>
          <a:p>
            <a:r>
              <a:rPr lang="en-AU" dirty="0"/>
              <a:t>http://educationstandards.nsw.edu.au/wps/portal/nesa/about/news/official-notices/official-notices-detail/reminder-new-names-for-stage-6-heritage-bg-speaker-syllabuses</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19</a:t>
            </a:fld>
            <a:endParaRPr lang="en-US" altLang="x-none"/>
          </a:p>
        </p:txBody>
      </p:sp>
    </p:spTree>
    <p:extLst>
      <p:ext uri="{BB962C8B-B14F-4D97-AF65-F5344CB8AC3E}">
        <p14:creationId xmlns:p14="http://schemas.microsoft.com/office/powerpoint/2010/main" val="271146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a:t>
            </a:fld>
            <a:endParaRPr lang="en-US" altLang="x-none"/>
          </a:p>
        </p:txBody>
      </p:sp>
    </p:spTree>
    <p:extLst>
      <p:ext uri="{BB962C8B-B14F-4D97-AF65-F5344CB8AC3E}">
        <p14:creationId xmlns:p14="http://schemas.microsoft.com/office/powerpoint/2010/main" val="2689732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a:latin typeface="Arial" pitchFamily="34" charset="0"/>
                <a:ea typeface="ヒラギノ角ゴ Pro W3" pitchFamily="-1" charset="-128"/>
              </a:rPr>
              <a:t>Extension courses provide additional units to the 2 unit course. </a:t>
            </a:r>
          </a:p>
          <a:p>
            <a:pPr marL="171450" indent="-171450">
              <a:buFont typeface="Arial" panose="020B0604020202020204" pitchFamily="34" charset="0"/>
              <a:buChar char="•"/>
              <a:defRPr/>
            </a:pPr>
            <a:r>
              <a:rPr lang="en-US" altLang="en-US" dirty="0">
                <a:latin typeface="Arial" pitchFamily="34" charset="0"/>
                <a:ea typeface="ヒラギノ角ゴ Pro W3" pitchFamily="-1" charset="-128"/>
              </a:rPr>
              <a:t>They are for students who are accomplished in a subject and wish to pursue </a:t>
            </a:r>
            <a:r>
              <a:rPr lang="en-US" altLang="en-US" dirty="0" err="1">
                <a:latin typeface="Arial" pitchFamily="34" charset="0"/>
                <a:ea typeface="ヒラギノ角ゴ Pro W3" pitchFamily="-1" charset="-128"/>
              </a:rPr>
              <a:t>specialisation</a:t>
            </a:r>
            <a:r>
              <a:rPr lang="en-US" altLang="en-US" dirty="0">
                <a:latin typeface="Arial" pitchFamily="34" charset="0"/>
                <a:ea typeface="ヒラギノ角ゴ Pro W3" pitchFamily="-1" charset="-128"/>
              </a:rPr>
              <a:t> in that subject.</a:t>
            </a:r>
          </a:p>
          <a:p>
            <a:pPr marL="171450" indent="-171450">
              <a:buFont typeface="Arial" panose="020B0604020202020204" pitchFamily="34" charset="0"/>
              <a:buChar char="•"/>
              <a:defRPr/>
            </a:pPr>
            <a:r>
              <a:rPr lang="en-US" altLang="en-US" dirty="0">
                <a:latin typeface="Arial" pitchFamily="34" charset="0"/>
                <a:ea typeface="ヒラギノ角ゴ Pro W3" pitchFamily="-1" charset="-128"/>
              </a:rPr>
              <a:t>Preliminary English and Mathematics Extension courses are prerequisites for entry to HSC English and Mathematics Extension courses.</a:t>
            </a:r>
          </a:p>
          <a:p>
            <a:endParaRPr lang="en-AU" dirty="0"/>
          </a:p>
          <a:p>
            <a:r>
              <a:rPr lang="en-AU" dirty="0"/>
              <a:t>http://syllabus.nesa.nsw.edu.au/</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20</a:t>
            </a:fld>
            <a:endParaRPr lang="en-US" altLang="x-none"/>
          </a:p>
        </p:txBody>
      </p:sp>
    </p:spTree>
    <p:extLst>
      <p:ext uri="{BB962C8B-B14F-4D97-AF65-F5344CB8AC3E}">
        <p14:creationId xmlns:p14="http://schemas.microsoft.com/office/powerpoint/2010/main" val="2509993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ltLang="en-US" dirty="0">
                <a:latin typeface="Arial" pitchFamily="34" charset="0"/>
                <a:ea typeface="MS PGothic" pitchFamily="34" charset="-128"/>
              </a:rPr>
              <a:t>Student’s curriculum options are determined through a collaborative curriculum planning process.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ltLang="en-US" dirty="0">
                <a:latin typeface="Arial" pitchFamily="34" charset="0"/>
                <a:ea typeface="MS PGothic" pitchFamily="34" charset="-128"/>
              </a:rPr>
              <a:t>http://educationstandards.nsw.edu.au/wps/portal/nesa/11-12/Diversity-in-learning/stage-6-special-education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21</a:t>
            </a:fld>
            <a:endParaRPr lang="en-US" altLang="x-none"/>
          </a:p>
        </p:txBody>
      </p:sp>
    </p:spTree>
    <p:extLst>
      <p:ext uri="{BB962C8B-B14F-4D97-AF65-F5344CB8AC3E}">
        <p14:creationId xmlns:p14="http://schemas.microsoft.com/office/powerpoint/2010/main" val="1473253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http://educationstandards.nsw.edu.au/wps/portal/nesa/11-12/stage-6-learning-areas/vet</a:t>
            </a:r>
          </a:p>
          <a:p>
            <a:r>
              <a:rPr lang="en-AU" dirty="0"/>
              <a:t>http://ace.bostes.nsw.edu.au/higher-school-certificate/internal-assessment/vet</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22</a:t>
            </a:fld>
            <a:endParaRPr lang="en-US" altLang="x-none"/>
          </a:p>
        </p:txBody>
      </p:sp>
    </p:spTree>
    <p:extLst>
      <p:ext uri="{BB962C8B-B14F-4D97-AF65-F5344CB8AC3E}">
        <p14:creationId xmlns:p14="http://schemas.microsoft.com/office/powerpoint/2010/main" val="1873172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Tx/>
              <a:buChar char="•"/>
            </a:pPr>
            <a:r>
              <a:rPr lang="en-US" altLang="en-US" dirty="0">
                <a:latin typeface="Arial" pitchFamily="34" charset="0"/>
                <a:ea typeface="ヒラギノ角ゴ Pro W3" charset="-128"/>
              </a:rPr>
              <a:t>VET Framework courses: </a:t>
            </a:r>
          </a:p>
          <a:p>
            <a:pPr marL="628650" lvl="1" indent="-171450">
              <a:buFont typeface="Courier New" pitchFamily="49" charset="0"/>
              <a:buChar char="o"/>
            </a:pPr>
            <a:r>
              <a:rPr lang="en-US" altLang="en-US" dirty="0">
                <a:latin typeface="Arial" pitchFamily="34" charset="0"/>
                <a:ea typeface="ヒラギノ角ゴ Pro W3" charset="-128"/>
              </a:rPr>
              <a:t>have Board Developed status.</a:t>
            </a:r>
          </a:p>
          <a:p>
            <a:pPr marL="628650" lvl="1" indent="-171450">
              <a:buFont typeface="Courier New" pitchFamily="49" charset="0"/>
              <a:buChar char="o"/>
            </a:pPr>
            <a:r>
              <a:rPr lang="en-US" altLang="en-US" dirty="0">
                <a:latin typeface="Arial" pitchFamily="34" charset="0"/>
                <a:ea typeface="ヒラギノ角ゴ Pro W3" charset="-128"/>
              </a:rPr>
              <a:t>provide nationally recognised qualifications - </a:t>
            </a:r>
            <a:r>
              <a:rPr lang="en-GB" altLang="en-US" dirty="0">
                <a:latin typeface="Arial" pitchFamily="34" charset="0"/>
                <a:ea typeface="MS PGothic" pitchFamily="34" charset="-128"/>
              </a:rPr>
              <a:t>Qualifications are recognised Australia</a:t>
            </a:r>
            <a:r>
              <a:rPr lang="en-AU" altLang="en-US" dirty="0">
                <a:latin typeface="Arial" pitchFamily="34" charset="0"/>
                <a:ea typeface="MS PGothic" pitchFamily="34" charset="-128"/>
              </a:rPr>
              <a:t>-wide  (AQF – Australian Qualifications Framework)</a:t>
            </a:r>
            <a:endParaRPr lang="en-US" altLang="en-US" dirty="0">
              <a:latin typeface="Arial" pitchFamily="34" charset="0"/>
              <a:ea typeface="ヒラギノ角ゴ Pro W3" charset="-128"/>
            </a:endParaRPr>
          </a:p>
          <a:p>
            <a:pPr marL="628650" lvl="1" indent="-171450">
              <a:buFont typeface="Courier New" pitchFamily="49" charset="0"/>
              <a:buChar char="o"/>
            </a:pPr>
            <a:r>
              <a:rPr lang="en-US" altLang="en-US" dirty="0">
                <a:latin typeface="Arial" pitchFamily="34" charset="0"/>
                <a:ea typeface="ヒラギノ角ゴ Pro W3" charset="-128"/>
              </a:rPr>
              <a:t>can provide direct access to employment and further training</a:t>
            </a:r>
          </a:p>
          <a:p>
            <a:pPr marL="628650" lvl="1" indent="-171450">
              <a:buFont typeface="Courier New" pitchFamily="49" charset="0"/>
              <a:buChar char="o"/>
            </a:pPr>
            <a:r>
              <a:rPr lang="en-US" altLang="en-US" dirty="0">
                <a:latin typeface="Arial" pitchFamily="34" charset="0"/>
                <a:ea typeface="ヒラギノ角ゴ Pro W3" charset="-128"/>
              </a:rPr>
              <a:t>are based on competency-based assessment</a:t>
            </a:r>
          </a:p>
          <a:p>
            <a:pPr marL="628650" lvl="1" indent="-171450">
              <a:buFont typeface="Courier New" pitchFamily="49" charset="0"/>
              <a:buChar char="o"/>
            </a:pPr>
            <a:r>
              <a:rPr lang="en-AU" altLang="en-US" dirty="0">
                <a:latin typeface="Arial" pitchFamily="34" charset="0"/>
                <a:ea typeface="ヒラギノ角ゴ Pro W3" charset="-128"/>
              </a:rPr>
              <a:t>contribute units towards the attainment of the HSC</a:t>
            </a:r>
          </a:p>
          <a:p>
            <a:pPr marL="171450" indent="-171450">
              <a:buFontTx/>
              <a:buChar char="•"/>
            </a:pPr>
            <a:r>
              <a:rPr lang="en-AU" altLang="en-US" dirty="0">
                <a:latin typeface="Arial" pitchFamily="34" charset="0"/>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Arial" pitchFamily="34" charset="0"/>
              <a:ea typeface="ヒラギノ角ゴ Pro W3" charset="-128"/>
            </a:endParaRPr>
          </a:p>
          <a:p>
            <a:pPr marL="171450" indent="-171450">
              <a:buFontTx/>
              <a:buChar char="•"/>
            </a:pPr>
            <a:r>
              <a:rPr lang="en-US" altLang="en-US" dirty="0">
                <a:latin typeface="Arial" pitchFamily="34" charset="0"/>
                <a:ea typeface="ヒラギノ角ゴ Pro W3" charset="-128"/>
              </a:rPr>
              <a:t>UAC will include a maximum of 2 units towards the calculation of ATAR if the optional examination is completed</a:t>
            </a:r>
          </a:p>
          <a:p>
            <a:pPr marL="171450" indent="-171450">
              <a:buFontTx/>
              <a:buChar char="•"/>
            </a:pPr>
            <a:r>
              <a:rPr lang="en-US" altLang="en-US" dirty="0">
                <a:latin typeface="Arial" pitchFamily="34" charset="0"/>
                <a:ea typeface="ヒラギノ角ゴ Pro W3" charset="-128"/>
              </a:rPr>
              <a:t>Courses can be delivered by a range of providers including schools, TAFEs and other registered training organisations </a:t>
            </a:r>
          </a:p>
          <a:p>
            <a:pPr marL="171450" indent="-171450">
              <a:spcBef>
                <a:spcPct val="0"/>
              </a:spcBef>
              <a:spcAft>
                <a:spcPts val="600"/>
              </a:spcAft>
              <a:buFontTx/>
              <a:buChar char="•"/>
            </a:pPr>
            <a:r>
              <a:rPr lang="en-US" altLang="en-US" dirty="0">
                <a:latin typeface="Arial" pitchFamily="34" charset="0"/>
                <a:ea typeface="MS PGothic" pitchFamily="34" charset="-128"/>
              </a:rPr>
              <a:t>Part of NESA requirement is that students complete 70 hours mandatory work placement for a 240 hour course. </a:t>
            </a:r>
          </a:p>
          <a:p>
            <a:r>
              <a:rPr lang="en-AU" dirty="0"/>
              <a:t>http://educationstandards.nsw.edu.au/wps/portal/nesa/11-12/stage-6-learning-areas/vet</a:t>
            </a:r>
          </a:p>
          <a:p>
            <a:r>
              <a:rPr lang="en-AU" dirty="0"/>
              <a:t>http://ace.bostes.nsw.edu.au/higher-school-certificate/internal-assessment/vet</a:t>
            </a:r>
          </a:p>
          <a:p>
            <a:pPr marL="171450" indent="-171450"/>
            <a:r>
              <a:rPr lang="en-US" altLang="en-US" dirty="0">
                <a:latin typeface="Arial" pitchFamily="34" charset="0"/>
                <a:ea typeface="ヒラギノ角ゴ Pro W3" charset="-128"/>
              </a:rPr>
              <a:t>http://ace.bostes.nsw.edu.au/ace-8019</a:t>
            </a:r>
          </a:p>
          <a:p>
            <a:pPr marL="171450" indent="-171450"/>
            <a:r>
              <a:rPr lang="en-US" altLang="en-US" dirty="0">
                <a:latin typeface="Arial" pitchFamily="34" charset="0"/>
                <a:ea typeface="ヒラギノ角ゴ Pro W3" charset="-128"/>
              </a:rPr>
              <a:t>http://ace.bostes.nsw.edu.au/ace-8093</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23</a:t>
            </a:fld>
            <a:endParaRPr lang="en-US" altLang="x-none"/>
          </a:p>
        </p:txBody>
      </p:sp>
    </p:spTree>
    <p:extLst>
      <p:ext uri="{BB962C8B-B14F-4D97-AF65-F5344CB8AC3E}">
        <p14:creationId xmlns:p14="http://schemas.microsoft.com/office/powerpoint/2010/main" val="1774437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Tx/>
              <a:buChar char="•"/>
            </a:pPr>
            <a:r>
              <a:rPr lang="en-US" altLang="en-US" dirty="0">
                <a:latin typeface="Arial" pitchFamily="34" charset="0"/>
                <a:ea typeface="ヒラギノ角ゴ Pro W3" charset="-128"/>
              </a:rPr>
              <a:t>VET Framework courses: </a:t>
            </a:r>
          </a:p>
          <a:p>
            <a:pPr marL="628650" lvl="1" indent="-171450">
              <a:buFont typeface="Courier New" pitchFamily="49" charset="0"/>
              <a:buChar char="o"/>
            </a:pPr>
            <a:r>
              <a:rPr lang="en-US" altLang="en-US" dirty="0">
                <a:latin typeface="Arial" pitchFamily="34" charset="0"/>
                <a:ea typeface="ヒラギノ角ゴ Pro W3" charset="-128"/>
              </a:rPr>
              <a:t>have Board Developed status.</a:t>
            </a:r>
          </a:p>
          <a:p>
            <a:pPr marL="628650" lvl="1" indent="-171450">
              <a:buFont typeface="Courier New" pitchFamily="49" charset="0"/>
              <a:buChar char="o"/>
            </a:pPr>
            <a:r>
              <a:rPr lang="en-US" altLang="en-US" dirty="0">
                <a:latin typeface="Arial" pitchFamily="34" charset="0"/>
                <a:ea typeface="ヒラギノ角ゴ Pro W3" charset="-128"/>
              </a:rPr>
              <a:t>provide nationally recognised qualifications - </a:t>
            </a:r>
            <a:r>
              <a:rPr lang="en-GB" altLang="en-US" dirty="0">
                <a:latin typeface="Arial" pitchFamily="34" charset="0"/>
                <a:ea typeface="MS PGothic" pitchFamily="34" charset="-128"/>
              </a:rPr>
              <a:t>Qualifications are recognised Australia</a:t>
            </a:r>
            <a:r>
              <a:rPr lang="en-AU" altLang="en-US" dirty="0">
                <a:latin typeface="Arial" pitchFamily="34" charset="0"/>
                <a:ea typeface="MS PGothic" pitchFamily="34" charset="-128"/>
              </a:rPr>
              <a:t>-wide  (AQF – Australian Qualifications Framework)</a:t>
            </a:r>
            <a:endParaRPr lang="en-US" altLang="en-US" dirty="0">
              <a:latin typeface="Arial" pitchFamily="34" charset="0"/>
              <a:ea typeface="ヒラギノ角ゴ Pro W3" charset="-128"/>
            </a:endParaRPr>
          </a:p>
          <a:p>
            <a:pPr marL="628650" lvl="1" indent="-171450">
              <a:buFont typeface="Courier New" pitchFamily="49" charset="0"/>
              <a:buChar char="o"/>
            </a:pPr>
            <a:r>
              <a:rPr lang="en-US" altLang="en-US" dirty="0">
                <a:latin typeface="Arial" pitchFamily="34" charset="0"/>
                <a:ea typeface="ヒラギノ角ゴ Pro W3" charset="-128"/>
              </a:rPr>
              <a:t>can provide direct access to employment and further training</a:t>
            </a:r>
          </a:p>
          <a:p>
            <a:pPr marL="628650" lvl="1" indent="-171450">
              <a:buFont typeface="Courier New" pitchFamily="49" charset="0"/>
              <a:buChar char="o"/>
            </a:pPr>
            <a:r>
              <a:rPr lang="en-US" altLang="en-US" dirty="0">
                <a:latin typeface="Arial" pitchFamily="34" charset="0"/>
                <a:ea typeface="ヒラギノ角ゴ Pro W3" charset="-128"/>
              </a:rPr>
              <a:t>are based on competency-based assessment</a:t>
            </a:r>
          </a:p>
          <a:p>
            <a:pPr marL="628650" lvl="1" indent="-171450">
              <a:buFont typeface="Courier New" pitchFamily="49" charset="0"/>
              <a:buChar char="o"/>
            </a:pPr>
            <a:r>
              <a:rPr lang="en-AU" altLang="en-US" dirty="0">
                <a:latin typeface="Arial" pitchFamily="34" charset="0"/>
                <a:ea typeface="ヒラギノ角ゴ Pro W3" charset="-128"/>
              </a:rPr>
              <a:t>contribute units towards the attainment of the HSC</a:t>
            </a:r>
          </a:p>
          <a:p>
            <a:pPr marL="171450" indent="-171450">
              <a:buFontTx/>
              <a:buChar char="•"/>
            </a:pPr>
            <a:r>
              <a:rPr lang="en-AU" altLang="en-US" dirty="0">
                <a:latin typeface="Arial" pitchFamily="34" charset="0"/>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Arial" pitchFamily="34" charset="0"/>
              <a:ea typeface="ヒラギノ角ゴ Pro W3" charset="-128"/>
            </a:endParaRPr>
          </a:p>
          <a:p>
            <a:pPr marL="171450" indent="-171450">
              <a:buFontTx/>
              <a:buChar char="•"/>
            </a:pPr>
            <a:r>
              <a:rPr lang="en-US" altLang="en-US" dirty="0">
                <a:latin typeface="Arial" pitchFamily="34" charset="0"/>
                <a:ea typeface="ヒラギノ角ゴ Pro W3" charset="-128"/>
              </a:rPr>
              <a:t>UAC will include a maximum of 2 units towards the calculation of ATAR if the optional examination is completed</a:t>
            </a:r>
          </a:p>
          <a:p>
            <a:pPr marL="171450" indent="-171450">
              <a:buFontTx/>
              <a:buChar char="•"/>
            </a:pPr>
            <a:r>
              <a:rPr lang="en-US" altLang="en-US" dirty="0">
                <a:latin typeface="Arial" pitchFamily="34" charset="0"/>
                <a:ea typeface="ヒラギノ角ゴ Pro W3" charset="-128"/>
              </a:rPr>
              <a:t>Courses can be delivered by a range of providers including schools, TAFEs and other registered training organisations </a:t>
            </a:r>
          </a:p>
          <a:p>
            <a:pPr marL="171450" indent="-171450">
              <a:spcBef>
                <a:spcPct val="0"/>
              </a:spcBef>
              <a:spcAft>
                <a:spcPts val="600"/>
              </a:spcAft>
              <a:buFontTx/>
              <a:buChar char="•"/>
            </a:pPr>
            <a:r>
              <a:rPr lang="en-US" altLang="en-US" dirty="0">
                <a:latin typeface="Arial" pitchFamily="34" charset="0"/>
                <a:ea typeface="MS PGothic" pitchFamily="34" charset="-128"/>
              </a:rPr>
              <a:t>Part of NESA requirement is that students complete 70 hours mandatory work placement for a 240 hour course. </a:t>
            </a:r>
          </a:p>
          <a:p>
            <a:r>
              <a:rPr lang="en-AU" dirty="0"/>
              <a:t>http://educationstandards.nsw.edu.au/wps/portal/nesa/11-12/stage-6-learning-areas/vet</a:t>
            </a:r>
          </a:p>
          <a:p>
            <a:r>
              <a:rPr lang="en-AU" dirty="0"/>
              <a:t>http://ace.bostes.nsw.edu.au/higher-school-certificate/internal-assessment/vet</a:t>
            </a:r>
          </a:p>
          <a:p>
            <a:pPr marL="171450" indent="-171450"/>
            <a:r>
              <a:rPr lang="en-US" altLang="en-US" dirty="0">
                <a:latin typeface="Arial" pitchFamily="34" charset="0"/>
                <a:ea typeface="ヒラギノ角ゴ Pro W3" charset="-128"/>
              </a:rPr>
              <a:t>http://ace.bostes.nsw.edu.au/ace-8019</a:t>
            </a:r>
          </a:p>
          <a:p>
            <a:pPr marL="171450" indent="-171450"/>
            <a:r>
              <a:rPr lang="en-US" altLang="en-US" dirty="0">
                <a:latin typeface="Arial" pitchFamily="34" charset="0"/>
                <a:ea typeface="ヒラギノ角ゴ Pro W3" charset="-128"/>
              </a:rPr>
              <a:t>http://ace.bostes.nsw.edu.au/ace-8093</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24</a:t>
            </a:fld>
            <a:endParaRPr lang="en-US" altLang="x-none"/>
          </a:p>
        </p:txBody>
      </p:sp>
    </p:spTree>
    <p:extLst>
      <p:ext uri="{BB962C8B-B14F-4D97-AF65-F5344CB8AC3E}">
        <p14:creationId xmlns:p14="http://schemas.microsoft.com/office/powerpoint/2010/main" val="3658915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Tx/>
              <a:buChar char="•"/>
            </a:pPr>
            <a:r>
              <a:rPr lang="en-US" altLang="en-US" dirty="0">
                <a:latin typeface="Arial" pitchFamily="34" charset="0"/>
                <a:ea typeface="ヒラギノ角ゴ Pro W3" charset="-128"/>
              </a:rPr>
              <a:t>VET Framework courses: </a:t>
            </a:r>
          </a:p>
          <a:p>
            <a:pPr marL="628650" lvl="1" indent="-171450">
              <a:buFont typeface="Courier New" pitchFamily="49" charset="0"/>
              <a:buChar char="o"/>
            </a:pPr>
            <a:r>
              <a:rPr lang="en-US" altLang="en-US" dirty="0">
                <a:latin typeface="Arial" pitchFamily="34" charset="0"/>
                <a:ea typeface="ヒラギノ角ゴ Pro W3" charset="-128"/>
              </a:rPr>
              <a:t>have Board Developed status.</a:t>
            </a:r>
          </a:p>
          <a:p>
            <a:pPr marL="628650" lvl="1" indent="-171450">
              <a:buFont typeface="Courier New" pitchFamily="49" charset="0"/>
              <a:buChar char="o"/>
            </a:pPr>
            <a:r>
              <a:rPr lang="en-US" altLang="en-US" dirty="0">
                <a:latin typeface="Arial" pitchFamily="34" charset="0"/>
                <a:ea typeface="ヒラギノ角ゴ Pro W3" charset="-128"/>
              </a:rPr>
              <a:t>provide nationally recognised qualifications - </a:t>
            </a:r>
            <a:r>
              <a:rPr lang="en-GB" altLang="en-US" dirty="0">
                <a:latin typeface="Arial" pitchFamily="34" charset="0"/>
                <a:ea typeface="MS PGothic" pitchFamily="34" charset="-128"/>
              </a:rPr>
              <a:t>Qualifications are recognised Australia</a:t>
            </a:r>
            <a:r>
              <a:rPr lang="en-AU" altLang="en-US" dirty="0">
                <a:latin typeface="Arial" pitchFamily="34" charset="0"/>
                <a:ea typeface="MS PGothic" pitchFamily="34" charset="-128"/>
              </a:rPr>
              <a:t>-wide  (AQF – Australian Qualifications Framework)</a:t>
            </a:r>
            <a:endParaRPr lang="en-US" altLang="en-US" dirty="0">
              <a:latin typeface="Arial" pitchFamily="34" charset="0"/>
              <a:ea typeface="ヒラギノ角ゴ Pro W3" charset="-128"/>
            </a:endParaRPr>
          </a:p>
          <a:p>
            <a:pPr marL="628650" lvl="1" indent="-171450">
              <a:buFont typeface="Courier New" pitchFamily="49" charset="0"/>
              <a:buChar char="o"/>
            </a:pPr>
            <a:r>
              <a:rPr lang="en-US" altLang="en-US" dirty="0">
                <a:latin typeface="Arial" pitchFamily="34" charset="0"/>
                <a:ea typeface="ヒラギノ角ゴ Pro W3" charset="-128"/>
              </a:rPr>
              <a:t>can provide direct access to employment and further training</a:t>
            </a:r>
          </a:p>
          <a:p>
            <a:pPr marL="628650" lvl="1" indent="-171450">
              <a:buFont typeface="Courier New" pitchFamily="49" charset="0"/>
              <a:buChar char="o"/>
            </a:pPr>
            <a:r>
              <a:rPr lang="en-US" altLang="en-US" dirty="0">
                <a:latin typeface="Arial" pitchFamily="34" charset="0"/>
                <a:ea typeface="ヒラギノ角ゴ Pro W3" charset="-128"/>
              </a:rPr>
              <a:t>are based on competency-based assessment</a:t>
            </a:r>
          </a:p>
          <a:p>
            <a:pPr marL="628650" lvl="1" indent="-171450">
              <a:buFont typeface="Courier New" pitchFamily="49" charset="0"/>
              <a:buChar char="o"/>
            </a:pPr>
            <a:r>
              <a:rPr lang="en-AU" altLang="en-US" dirty="0">
                <a:latin typeface="Arial" pitchFamily="34" charset="0"/>
                <a:ea typeface="ヒラギノ角ゴ Pro W3" charset="-128"/>
              </a:rPr>
              <a:t>contribute units towards the attainment of the HSC</a:t>
            </a:r>
          </a:p>
          <a:p>
            <a:pPr marL="171450" indent="-171450">
              <a:buFontTx/>
              <a:buChar char="•"/>
            </a:pPr>
            <a:r>
              <a:rPr lang="en-AU" altLang="en-US" dirty="0">
                <a:latin typeface="Arial" pitchFamily="34" charset="0"/>
                <a:ea typeface="ヒラギノ角ゴ Pro W3" charset="-128"/>
              </a:rPr>
              <a:t>Students must meet both the vocational requirements as specified by the relevant Training Package as well as the NESA syllabus requirements in order to be awarded the appropriate AQF Certificate and for the units to be recognised for the HSC.</a:t>
            </a:r>
            <a:endParaRPr lang="en-US" altLang="en-US" dirty="0">
              <a:latin typeface="Arial" pitchFamily="34" charset="0"/>
              <a:ea typeface="ヒラギノ角ゴ Pro W3" charset="-128"/>
            </a:endParaRPr>
          </a:p>
          <a:p>
            <a:pPr marL="171450" indent="-171450">
              <a:buFontTx/>
              <a:buChar char="•"/>
            </a:pPr>
            <a:r>
              <a:rPr lang="en-US" altLang="en-US" dirty="0">
                <a:latin typeface="Arial" pitchFamily="34" charset="0"/>
                <a:ea typeface="ヒラギノ角ゴ Pro W3" charset="-128"/>
              </a:rPr>
              <a:t>UAC will include a maximum of 2 units towards the calculation of ATAR if the optional examination is completed</a:t>
            </a:r>
          </a:p>
          <a:p>
            <a:pPr marL="171450" indent="-171450">
              <a:buFontTx/>
              <a:buChar char="•"/>
            </a:pPr>
            <a:r>
              <a:rPr lang="en-US" altLang="en-US" dirty="0">
                <a:latin typeface="Arial" pitchFamily="34" charset="0"/>
                <a:ea typeface="ヒラギノ角ゴ Pro W3" charset="-128"/>
              </a:rPr>
              <a:t>Courses can be delivered by a range of providers including schools, TAFEs and other registered training organisations </a:t>
            </a:r>
          </a:p>
          <a:p>
            <a:pPr marL="171450" indent="-171450">
              <a:spcBef>
                <a:spcPct val="0"/>
              </a:spcBef>
              <a:spcAft>
                <a:spcPts val="600"/>
              </a:spcAft>
              <a:buFontTx/>
              <a:buChar char="•"/>
            </a:pPr>
            <a:r>
              <a:rPr lang="en-US" altLang="en-US" dirty="0">
                <a:latin typeface="Arial" pitchFamily="34" charset="0"/>
                <a:ea typeface="MS PGothic" pitchFamily="34" charset="-128"/>
              </a:rPr>
              <a:t>Part of NESA requirement is that students complete 70 hours mandatory work placement for a 240 hour course. </a:t>
            </a:r>
          </a:p>
          <a:p>
            <a:r>
              <a:rPr lang="en-AU" dirty="0"/>
              <a:t>http://educationstandards.nsw.edu.au/wps/portal/nesa/11-12/stage-6-learning-areas/vet</a:t>
            </a:r>
          </a:p>
          <a:p>
            <a:r>
              <a:rPr lang="en-AU" dirty="0"/>
              <a:t>http://ace.bostes.nsw.edu.au/higher-school-certificate/internal-assessment/vet</a:t>
            </a:r>
          </a:p>
          <a:p>
            <a:pPr marL="171450" indent="-171450"/>
            <a:r>
              <a:rPr lang="en-US" altLang="en-US" dirty="0">
                <a:latin typeface="Arial" pitchFamily="34" charset="0"/>
                <a:ea typeface="ヒラギノ角ゴ Pro W3" charset="-128"/>
              </a:rPr>
              <a:t>http://ace.bostes.nsw.edu.au/ace-8019</a:t>
            </a:r>
          </a:p>
          <a:p>
            <a:pPr marL="171450" indent="-171450"/>
            <a:r>
              <a:rPr lang="en-US" altLang="en-US" dirty="0">
                <a:latin typeface="Arial" pitchFamily="34" charset="0"/>
                <a:ea typeface="ヒラギノ角ゴ Pro W3" charset="-128"/>
              </a:rPr>
              <a:t>http://ace.bostes.nsw.edu.au/ace-8093</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25</a:t>
            </a:fld>
            <a:endParaRPr lang="en-US" altLang="x-none"/>
          </a:p>
        </p:txBody>
      </p:sp>
    </p:spTree>
    <p:extLst>
      <p:ext uri="{BB962C8B-B14F-4D97-AF65-F5344CB8AC3E}">
        <p14:creationId xmlns:p14="http://schemas.microsoft.com/office/powerpoint/2010/main" val="1517086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altLang="en-US" dirty="0">
                <a:latin typeface="Arial" pitchFamily="34" charset="0"/>
                <a:ea typeface="ヒラギノ角ゴ Pro W3" charset="-128"/>
              </a:rPr>
              <a:t>Vocational Education and Training (VET) courses have an important role in the HSC. One third of students studying for their HSC undertake a VET course, which is reported on their Record of Achievement.</a:t>
            </a:r>
          </a:p>
          <a:p>
            <a:pPr marL="171450" indent="-171450">
              <a:buFontTx/>
              <a:buChar char="•"/>
            </a:pPr>
            <a:r>
              <a:rPr lang="en-AU" altLang="en-US" dirty="0">
                <a:latin typeface="Arial" pitchFamily="34" charset="0"/>
                <a:ea typeface="ヒラギノ角ゴ Pro W3" charset="-128"/>
              </a:rPr>
              <a:t>VET Courses are either Board Developed Courses, which may contribute to the calculation of an ATAR, or Board Endorsed Courses.</a:t>
            </a:r>
          </a:p>
          <a:p>
            <a:pPr marL="171450" indent="-171450">
              <a:buFontTx/>
              <a:buChar char="•"/>
            </a:pPr>
            <a:r>
              <a:rPr lang="en-AU" altLang="en-US" dirty="0">
                <a:latin typeface="Arial" pitchFamily="34" charset="0"/>
                <a:ea typeface="ヒラギノ角ゴ Pro W3" charset="-128"/>
              </a:rPr>
              <a:t>There are 13 Industry Curriculum Frameworks (2017), encompassing a range of Board Developed Courses, which allow students to gain Australian Qualifications Framework (AQF) Certificates, usually at Certificate II or III level. </a:t>
            </a:r>
          </a:p>
          <a:p>
            <a:pPr marL="171450" indent="-171450"/>
            <a:r>
              <a:rPr lang="en-AU" dirty="0"/>
              <a:t>http://www.boardofstudies.nsw.edu.au/voc_ed/industry-curriculum-frameworks.html</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26</a:t>
            </a:fld>
            <a:endParaRPr lang="en-US" altLang="x-none"/>
          </a:p>
        </p:txBody>
      </p:sp>
    </p:spTree>
    <p:extLst>
      <p:ext uri="{BB962C8B-B14F-4D97-AF65-F5344CB8AC3E}">
        <p14:creationId xmlns:p14="http://schemas.microsoft.com/office/powerpoint/2010/main" val="1913055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altLang="en-US" dirty="0">
                <a:latin typeface="Arial" pitchFamily="34" charset="0"/>
                <a:ea typeface="ヒラギノ角ゴ Pro W3" charset="-128"/>
              </a:rPr>
              <a:t>An </a:t>
            </a:r>
            <a:r>
              <a:rPr lang="en-AU" altLang="en-US" b="1" dirty="0">
                <a:latin typeface="Arial" pitchFamily="34" charset="0"/>
                <a:ea typeface="ヒラギノ角ゴ Pro W3" charset="-128"/>
              </a:rPr>
              <a:t>AQF Certificate </a:t>
            </a:r>
            <a:r>
              <a:rPr lang="en-AU" altLang="en-US" dirty="0">
                <a:latin typeface="Arial" pitchFamily="34" charset="0"/>
                <a:ea typeface="ヒラギノ角ゴ Pro W3" charset="-128"/>
              </a:rPr>
              <a:t>is awarded to students in Vocational Education and Training (VET) courses who successfully complete all requirements of an Australian Qualifications Framework (AQF) Certificate.</a:t>
            </a:r>
          </a:p>
          <a:p>
            <a:pPr marL="171450" indent="-171450">
              <a:buFontTx/>
              <a:buChar char="•"/>
            </a:pPr>
            <a:r>
              <a:rPr lang="en-AU" altLang="en-US" b="1" dirty="0">
                <a:latin typeface="Arial" pitchFamily="34" charset="0"/>
                <a:ea typeface="ヒラギノ角ゴ Pro W3" charset="-128"/>
              </a:rPr>
              <a:t>A Statement of Attainment </a:t>
            </a:r>
            <a:r>
              <a:rPr lang="en-AU" altLang="en-US" dirty="0">
                <a:latin typeface="Arial" pitchFamily="34" charset="0"/>
                <a:ea typeface="ヒラギノ角ゴ Pro W3" charset="-128"/>
              </a:rPr>
              <a:t>is issued to students in VET courses who partially complete the requirements of an AQF Certificate.</a:t>
            </a:r>
          </a:p>
          <a:p>
            <a:pPr marL="0" indent="0">
              <a:buFontTx/>
              <a:buNone/>
            </a:pPr>
            <a:r>
              <a:rPr lang="en-AU" altLang="en-US" dirty="0">
                <a:latin typeface="Arial" pitchFamily="34" charset="0"/>
                <a:ea typeface="ヒラギノ角ゴ Pro W3" charset="-128"/>
              </a:rPr>
              <a:t>http://educationstandards.nsw.edu.au/wps/portal/nesa/11-12/hsc/results-certificates/vet-qualifications</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27</a:t>
            </a:fld>
            <a:endParaRPr lang="en-US" altLang="x-none"/>
          </a:p>
        </p:txBody>
      </p:sp>
    </p:spTree>
    <p:extLst>
      <p:ext uri="{BB962C8B-B14F-4D97-AF65-F5344CB8AC3E}">
        <p14:creationId xmlns:p14="http://schemas.microsoft.com/office/powerpoint/2010/main" val="1395583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altLang="en-US" dirty="0">
                <a:latin typeface="Arial" pitchFamily="34" charset="0"/>
                <a:ea typeface="ヒラギノ角ゴ Pro W3" charset="-128"/>
              </a:rPr>
              <a:t>An </a:t>
            </a:r>
            <a:r>
              <a:rPr lang="en-AU" altLang="en-US" b="1" dirty="0">
                <a:latin typeface="Arial" pitchFamily="34" charset="0"/>
                <a:ea typeface="ヒラギノ角ゴ Pro W3" charset="-128"/>
              </a:rPr>
              <a:t>AQF Certificate </a:t>
            </a:r>
            <a:r>
              <a:rPr lang="en-AU" altLang="en-US" dirty="0">
                <a:latin typeface="Arial" pitchFamily="34" charset="0"/>
                <a:ea typeface="ヒラギノ角ゴ Pro W3" charset="-128"/>
              </a:rPr>
              <a:t>is awarded to students in Vocational Education and Training (VET) courses who successfully complete all requirements of an Australian Qualifications Framework (AQF) Certificate.</a:t>
            </a:r>
          </a:p>
          <a:p>
            <a:pPr marL="171450" indent="-171450">
              <a:buFontTx/>
              <a:buChar char="•"/>
            </a:pPr>
            <a:r>
              <a:rPr lang="en-AU" altLang="en-US" b="1" dirty="0">
                <a:latin typeface="Arial" pitchFamily="34" charset="0"/>
                <a:ea typeface="ヒラギノ角ゴ Pro W3" charset="-128"/>
              </a:rPr>
              <a:t>A Statement of Attainment </a:t>
            </a:r>
            <a:r>
              <a:rPr lang="en-AU" altLang="en-US" dirty="0">
                <a:latin typeface="Arial" pitchFamily="34" charset="0"/>
                <a:ea typeface="ヒラギノ角ゴ Pro W3" charset="-128"/>
              </a:rPr>
              <a:t>is issued to students in VET courses who partially complete the requirements of an AQF Certificate.</a:t>
            </a:r>
          </a:p>
          <a:p>
            <a:pPr marL="0" indent="0">
              <a:buFontTx/>
              <a:buNone/>
            </a:pPr>
            <a:r>
              <a:rPr lang="en-AU" altLang="en-US" dirty="0">
                <a:latin typeface="Arial" pitchFamily="34" charset="0"/>
                <a:ea typeface="ヒラギノ角ゴ Pro W3" charset="-128"/>
              </a:rPr>
              <a:t>http://educationstandards.nsw.edu.au/wps/portal/nesa/11-12/hsc/results-certificates/vet-qualifications</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28</a:t>
            </a:fld>
            <a:endParaRPr lang="en-US" altLang="x-none"/>
          </a:p>
        </p:txBody>
      </p:sp>
    </p:spTree>
    <p:extLst>
      <p:ext uri="{BB962C8B-B14F-4D97-AF65-F5344CB8AC3E}">
        <p14:creationId xmlns:p14="http://schemas.microsoft.com/office/powerpoint/2010/main" val="1221715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29</a:t>
            </a:fld>
            <a:endParaRPr lang="en-US" altLang="x-none"/>
          </a:p>
        </p:txBody>
      </p:sp>
    </p:spTree>
    <p:extLst>
      <p:ext uri="{BB962C8B-B14F-4D97-AF65-F5344CB8AC3E}">
        <p14:creationId xmlns:p14="http://schemas.microsoft.com/office/powerpoint/2010/main" val="389662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sz="1200" dirty="0">
                <a:latin typeface="Arial" pitchFamily="34" charset="0"/>
                <a:ea typeface="ヒラギノ角ゴ Pro W3" charset="-128"/>
                <a:cs typeface="Arial" panose="020B0604020202020204" pitchFamily="34" charset="0"/>
              </a:rPr>
              <a:t>Abilities - choose subjects where you are capable of doing well.</a:t>
            </a:r>
          </a:p>
          <a:p>
            <a:pPr marL="171450" indent="-171450">
              <a:buFontTx/>
              <a:buChar char="•"/>
            </a:pPr>
            <a:r>
              <a:rPr lang="en-US" altLang="en-US" sz="1200" dirty="0">
                <a:latin typeface="Arial" pitchFamily="34" charset="0"/>
                <a:ea typeface="ヒラギノ角ゴ Pro W3" charset="-128"/>
                <a:cs typeface="Arial" panose="020B0604020202020204" pitchFamily="34" charset="0"/>
              </a:rPr>
              <a:t>Interests/Motivation-  choose subjects that interest you.</a:t>
            </a:r>
          </a:p>
          <a:p>
            <a:pPr marL="171450" indent="-171450">
              <a:buFontTx/>
              <a:buChar char="•"/>
            </a:pPr>
            <a:r>
              <a:rPr lang="en-US" altLang="en-US" sz="1200" dirty="0">
                <a:latin typeface="Arial" pitchFamily="34" charset="0"/>
                <a:ea typeface="ヒラギノ角ゴ Pro W3" charset="-128"/>
                <a:cs typeface="Arial" panose="020B0604020202020204" pitchFamily="34" charset="0"/>
              </a:rPr>
              <a:t>Career aspirations and needs - keep in mind future career paths but be realistic about choices.</a:t>
            </a:r>
          </a:p>
          <a:p>
            <a:pPr marL="171450" indent="-171450">
              <a:buFontTx/>
              <a:buChar char="•"/>
            </a:pPr>
            <a:r>
              <a:rPr lang="en-US" altLang="en-US" sz="1200" dirty="0">
                <a:latin typeface="Arial" pitchFamily="34" charset="0"/>
                <a:ea typeface="ヒラギノ角ゴ Pro W3" charset="-128"/>
                <a:cs typeface="Arial" panose="020B0604020202020204" pitchFamily="34" charset="0"/>
              </a:rPr>
              <a:t>Syllabus Requirements – be mindful of how many practical works and major works are required for your pattern of study and the timing of submission.</a:t>
            </a:r>
          </a:p>
          <a:p>
            <a:pPr marL="171450" indent="-171450">
              <a:buFontTx/>
              <a:buChar char="•"/>
            </a:pPr>
            <a:r>
              <a:rPr lang="en-US" altLang="en-US" sz="1200" dirty="0">
                <a:latin typeface="Arial" pitchFamily="34" charset="0"/>
                <a:ea typeface="ヒラギノ角ゴ Pro W3" charset="-128"/>
                <a:cs typeface="Arial" panose="020B0604020202020204" pitchFamily="34" charset="0"/>
              </a:rPr>
              <a:t>Subject combinations - do the subjects complement each other?</a:t>
            </a:r>
          </a:p>
          <a:p>
            <a:pPr marL="171450" indent="-171450">
              <a:buFontTx/>
              <a:buChar char="•"/>
            </a:pPr>
            <a:r>
              <a:rPr lang="en-US" altLang="en-US" sz="1200" dirty="0">
                <a:latin typeface="Arial" pitchFamily="34" charset="0"/>
                <a:ea typeface="ヒラギノ角ゴ Pro W3" charset="-128"/>
                <a:cs typeface="Arial" panose="020B0604020202020204" pitchFamily="34" charset="0"/>
              </a:rPr>
              <a:t>Other commitments - when choosing subjects, it its important to balance study with outside commitments and influences such as work, sport and family. </a:t>
            </a:r>
          </a:p>
          <a:p>
            <a:pPr marL="0" indent="0">
              <a:buFontTx/>
              <a:buNone/>
            </a:pPr>
            <a:r>
              <a:rPr lang="en-US" altLang="en-US" sz="1200" dirty="0">
                <a:latin typeface="Arial" pitchFamily="34" charset="0"/>
                <a:ea typeface="ヒラギノ角ゴ Pro W3" charset="-128"/>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a:t>
            </a:fld>
            <a:endParaRPr lang="en-US" altLang="x-none"/>
          </a:p>
        </p:txBody>
      </p:sp>
    </p:spTree>
    <p:extLst>
      <p:ext uri="{BB962C8B-B14F-4D97-AF65-F5344CB8AC3E}">
        <p14:creationId xmlns:p14="http://schemas.microsoft.com/office/powerpoint/2010/main" val="2413007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defRPr/>
            </a:pPr>
            <a:r>
              <a:rPr lang="en-AU" altLang="en-US" dirty="0">
                <a:latin typeface="Arial" pitchFamily="34" charset="0"/>
                <a:ea typeface="ヒラギノ角ゴ Pro W3" pitchFamily="-1" charset="-128"/>
              </a:rPr>
              <a:t>Eligible students who leave school before receiving their Higher School Certificate (HSC) will receive the NSW Record of School Achievement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a:t>
            </a:r>
          </a:p>
          <a:p>
            <a:pPr marL="171450" indent="-171450">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is a </a:t>
            </a:r>
            <a:r>
              <a:rPr lang="en-AU" altLang="en-US" b="1" dirty="0">
                <a:latin typeface="Arial" pitchFamily="34" charset="0"/>
                <a:ea typeface="ヒラギノ角ゴ Pro W3" pitchFamily="-1" charset="-128"/>
              </a:rPr>
              <a:t>cumulative credential</a:t>
            </a:r>
            <a:r>
              <a:rPr lang="en-AU" altLang="en-US" dirty="0">
                <a:latin typeface="Arial" pitchFamily="34" charset="0"/>
                <a:ea typeface="ヒラギノ角ゴ Pro W3" pitchFamily="-1" charset="-128"/>
              </a:rPr>
              <a:t> in that it allows students to accumulate their academic results until they leave school. </a:t>
            </a:r>
          </a:p>
          <a:p>
            <a:pPr marL="171450" indent="-171450">
              <a:buFont typeface="Arial" panose="020B0604020202020204" pitchFamily="34" charset="0"/>
              <a:buChar char="•"/>
              <a:defRPr/>
            </a:pPr>
            <a:r>
              <a:rPr lang="en-AU" altLang="en-US" dirty="0">
                <a:latin typeface="Arial" pitchFamily="34" charset="0"/>
                <a:ea typeface="ヒラギノ角ゴ Pro W3" pitchFamily="-1" charset="-128"/>
              </a:rPr>
              <a:t>The </a:t>
            </a:r>
            <a:r>
              <a:rPr lang="en-AU" altLang="en-US" dirty="0" err="1">
                <a:latin typeface="Arial" pitchFamily="34" charset="0"/>
                <a:ea typeface="ヒラギノ角ゴ Pro W3" pitchFamily="-1" charset="-128"/>
              </a:rPr>
              <a:t>RoSA</a:t>
            </a:r>
            <a:r>
              <a:rPr lang="en-AU" altLang="en-US" dirty="0">
                <a:latin typeface="Arial" pitchFamily="34" charset="0"/>
                <a:ea typeface="ヒラギノ角ゴ Pro W3" pitchFamily="-1" charset="-128"/>
              </a:rPr>
              <a:t> records completed Stage 5 and Preliminary Stage 6 courses and grades, participation in any uncompleted Preliminary Stage 6 courses </a:t>
            </a:r>
            <a:r>
              <a:rPr lang="en-AU" altLang="en-US" dirty="0">
                <a:solidFill>
                  <a:srgbClr val="FF0000"/>
                </a:solidFill>
                <a:latin typeface="Arial" pitchFamily="34" charset="0"/>
                <a:ea typeface="ヒラギノ角ゴ Pro W3" pitchFamily="-1" charset="-128"/>
              </a:rPr>
              <a:t>and HSC results for students who have not completed their HSC</a:t>
            </a:r>
            <a:endParaRPr lang="en-AU" altLang="en-US" dirty="0">
              <a:latin typeface="Arial" pitchFamily="34" charset="0"/>
              <a:ea typeface="ヒラギノ角ゴ Pro W3" pitchFamily="-1" charset="-128"/>
            </a:endParaRPr>
          </a:p>
          <a:p>
            <a:pPr marL="171450" indent="-171450">
              <a:buFont typeface="Arial" panose="020B0604020202020204" pitchFamily="34" charset="0"/>
              <a:buChar char="•"/>
              <a:defRPr/>
            </a:pPr>
            <a:r>
              <a:rPr lang="en-AU" altLang="en-US" dirty="0">
                <a:latin typeface="Arial" pitchFamily="34" charset="0"/>
                <a:ea typeface="ヒラギノ角ゴ Pro W3" pitchFamily="-1" charset="-128"/>
              </a:rPr>
              <a:t>It is of specific use to students leaving school prior to the HSC. </a:t>
            </a:r>
          </a:p>
          <a:p>
            <a:pPr marL="0" indent="0">
              <a:buFont typeface="Arial" panose="020B0604020202020204" pitchFamily="34" charset="0"/>
              <a:buNone/>
              <a:defRPr/>
            </a:pPr>
            <a:endParaRPr lang="en-AU" altLang="en-US" dirty="0">
              <a:latin typeface="Arial" pitchFamily="34" charset="0"/>
              <a:ea typeface="ヒラギノ角ゴ Pro W3" pitchFamily="-1" charset="-128"/>
            </a:endParaRPr>
          </a:p>
          <a:p>
            <a:pPr>
              <a:defRPr/>
            </a:pPr>
            <a:r>
              <a:rPr lang="en-AU" altLang="en-US" dirty="0">
                <a:latin typeface="Arial" pitchFamily="34" charset="0"/>
                <a:ea typeface="ヒラギノ角ゴ Pro W3" pitchFamily="-1" charset="-128"/>
              </a:rPr>
              <a:t>http://educationstandards.nsw.edu.au/wps/portal/nesa/11-12/leaving-school/record-of-school-achievement</a:t>
            </a:r>
          </a:p>
          <a:p>
            <a:pPr>
              <a:defRPr/>
            </a:pPr>
            <a:r>
              <a:rPr lang="en-AU" altLang="en-US" dirty="0">
                <a:latin typeface="Arial" pitchFamily="34" charset="0"/>
                <a:ea typeface="ヒラギノ角ゴ Pro W3" pitchFamily="-1" charset="-128"/>
              </a:rPr>
              <a:t>https://studentsonline.bostes.nsw.edu.au/go/seniorstudy/</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30</a:t>
            </a:fld>
            <a:endParaRPr lang="en-US" altLang="x-none"/>
          </a:p>
        </p:txBody>
      </p:sp>
    </p:spTree>
    <p:extLst>
      <p:ext uri="{BB962C8B-B14F-4D97-AF65-F5344CB8AC3E}">
        <p14:creationId xmlns:p14="http://schemas.microsoft.com/office/powerpoint/2010/main" val="2677323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ltLang="en-US" dirty="0">
                <a:latin typeface="Arial" pitchFamily="34" charset="0"/>
                <a:ea typeface="ヒラギノ角ゴ Pro W3" charset="-128"/>
              </a:rPr>
              <a:t>The HSC testamur is awarded to students who have fulfilled all eligibility requirements for the HSC.</a:t>
            </a:r>
          </a:p>
          <a:p>
            <a:endParaRPr lang="en-AU" dirty="0"/>
          </a:p>
          <a:p>
            <a:r>
              <a:rPr lang="en-AU" dirty="0"/>
              <a:t>http://educationstandards.nsw.edu.au/wps/portal/nesa/11-12/hsc/results-certificates/results-documentation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31</a:t>
            </a:fld>
            <a:endParaRPr lang="en-US" altLang="x-none"/>
          </a:p>
        </p:txBody>
      </p:sp>
    </p:spTree>
    <p:extLst>
      <p:ext uri="{BB962C8B-B14F-4D97-AF65-F5344CB8AC3E}">
        <p14:creationId xmlns:p14="http://schemas.microsoft.com/office/powerpoint/2010/main" val="2419672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34</a:t>
            </a:fld>
            <a:endParaRPr lang="en-US" altLang="x-none"/>
          </a:p>
        </p:txBody>
      </p:sp>
    </p:spTree>
    <p:extLst>
      <p:ext uri="{BB962C8B-B14F-4D97-AF65-F5344CB8AC3E}">
        <p14:creationId xmlns:p14="http://schemas.microsoft.com/office/powerpoint/2010/main" val="3198646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lnSpc>
                <a:spcPct val="90000"/>
              </a:lnSpc>
              <a:spcAft>
                <a:spcPts val="600"/>
              </a:spcAft>
              <a:buFont typeface="Arial" panose="020B0604020202020204" pitchFamily="34" charset="0"/>
              <a:buChar char="•"/>
              <a:defRPr/>
            </a:pPr>
            <a:r>
              <a:rPr lang="en-GB" altLang="en-US" dirty="0">
                <a:ea typeface="ＭＳ Ｐゴシック" pitchFamily="34" charset="-128"/>
                <a:cs typeface="Arial" charset="0"/>
              </a:rPr>
              <a:t>Internal Assessment. Why is it important?</a:t>
            </a:r>
          </a:p>
          <a:p>
            <a:pPr marL="628650" lvl="1" indent="-171450">
              <a:lnSpc>
                <a:spcPct val="90000"/>
              </a:lnSpc>
              <a:spcAft>
                <a:spcPts val="600"/>
              </a:spcAft>
              <a:buFont typeface="Courier New" panose="02070309020205020404" pitchFamily="49" charset="0"/>
              <a:buChar char="o"/>
              <a:defRPr/>
            </a:pPr>
            <a:r>
              <a:rPr lang="en-GB" altLang="en-US" dirty="0">
                <a:ea typeface="ＭＳ Ｐゴシック" pitchFamily="34" charset="-128"/>
                <a:cs typeface="Arial" charset="0"/>
              </a:rPr>
              <a:t>Contributes 50% of HSC mark</a:t>
            </a:r>
          </a:p>
          <a:p>
            <a:pPr marL="628650" lvl="1" indent="-171450">
              <a:lnSpc>
                <a:spcPct val="90000"/>
              </a:lnSpc>
              <a:spcAft>
                <a:spcPts val="600"/>
              </a:spcAft>
              <a:buFont typeface="Courier New" panose="02070309020205020404" pitchFamily="49" charset="0"/>
              <a:buChar char="o"/>
              <a:defRPr/>
            </a:pPr>
            <a:r>
              <a:rPr lang="en-GB" altLang="en-US" dirty="0">
                <a:ea typeface="ＭＳ Ｐゴシック" pitchFamily="34" charset="-128"/>
                <a:cs typeface="Arial" charset="0"/>
              </a:rPr>
              <a:t>Is a course completion requirement</a:t>
            </a:r>
          </a:p>
          <a:p>
            <a:pPr marL="628650" lvl="1" indent="-171450">
              <a:lnSpc>
                <a:spcPct val="90000"/>
              </a:lnSpc>
              <a:spcAft>
                <a:spcPts val="600"/>
              </a:spcAft>
              <a:buFont typeface="Courier New" panose="02070309020205020404" pitchFamily="49" charset="0"/>
              <a:buChar char="o"/>
              <a:defRPr/>
            </a:pPr>
            <a:r>
              <a:rPr lang="en-GB" altLang="en-US" dirty="0">
                <a:ea typeface="ＭＳ Ｐゴシック" pitchFamily="34" charset="-128"/>
                <a:cs typeface="Arial" charset="0"/>
              </a:rPr>
              <a:t>May be used to calculate an HSC mark in the case of a successful Illness/Misadventure appeal</a:t>
            </a:r>
          </a:p>
          <a:p>
            <a:pPr marL="171450" indent="-171450">
              <a:buFont typeface="Arial" panose="020B0604020202020204" pitchFamily="34" charset="0"/>
              <a:buChar char="•"/>
              <a:defRPr/>
            </a:pPr>
            <a:r>
              <a:rPr lang="en-AU" altLang="en-US" dirty="0">
                <a:ea typeface="ＭＳ Ｐゴシック" pitchFamily="34" charset="-128"/>
                <a:cs typeface="Arial" charset="0"/>
              </a:rPr>
              <a:t>School assessment marks in each course are moderated to place them on a state-wide scale.</a:t>
            </a:r>
          </a:p>
          <a:p>
            <a:pPr marL="171450" indent="-171450">
              <a:spcBef>
                <a:spcPts val="1800"/>
              </a:spcBef>
              <a:spcAft>
                <a:spcPts val="600"/>
              </a:spcAft>
              <a:buFont typeface="Arial" panose="020B0604020202020204" pitchFamily="34" charset="0"/>
              <a:buChar char="•"/>
              <a:defRPr/>
            </a:pPr>
            <a:r>
              <a:rPr lang="en-US" altLang="en-US" dirty="0">
                <a:ea typeface="ＭＳ Ｐゴシック" pitchFamily="34" charset="-128"/>
                <a:cs typeface="Arial" charset="0"/>
              </a:rPr>
              <a:t>Examination marks </a:t>
            </a:r>
            <a:r>
              <a:rPr lang="en-AU" altLang="en-US" dirty="0">
                <a:ea typeface="ヒラギノ角ゴ Pro W3" charset="-128"/>
              </a:rPr>
              <a:t>aligned to the standards-based reporting scale </a:t>
            </a:r>
            <a:r>
              <a:rPr lang="en-US" altLang="en-US" dirty="0">
                <a:ea typeface="ＭＳ Ｐゴシック" pitchFamily="34" charset="-128"/>
                <a:cs typeface="Arial" charset="0"/>
              </a:rPr>
              <a:t>contribute 50% of HSC mark.</a:t>
            </a:r>
          </a:p>
          <a:p>
            <a:pPr marL="171450" indent="-171450">
              <a:spcBef>
                <a:spcPts val="1800"/>
              </a:spcBef>
              <a:spcAft>
                <a:spcPts val="600"/>
              </a:spcAft>
              <a:buFont typeface="Arial" panose="020B0604020202020204" pitchFamily="34" charset="0"/>
              <a:buChar char="•"/>
              <a:defRPr/>
            </a:pPr>
            <a:r>
              <a:rPr lang="en-US" altLang="en-US" dirty="0">
                <a:ea typeface="ＭＳ Ｐゴシック" pitchFamily="34" charset="-128"/>
                <a:cs typeface="Arial" charset="0"/>
              </a:rPr>
              <a:t>Some courses have practical examinations and/or submitted works or projects in addition to the written HSC examination.</a:t>
            </a:r>
          </a:p>
          <a:p>
            <a:pPr marL="171450" indent="-171450">
              <a:spcBef>
                <a:spcPts val="1800"/>
              </a:spcBef>
              <a:spcAft>
                <a:spcPts val="600"/>
              </a:spcAft>
              <a:buFont typeface="Arial" panose="020B0604020202020204" pitchFamily="34" charset="0"/>
              <a:buChar char="•"/>
              <a:defRPr/>
            </a:pPr>
            <a:r>
              <a:rPr lang="en-US" altLang="en-US" dirty="0">
                <a:ea typeface="ＭＳ Ｐゴシック" pitchFamily="34" charset="-128"/>
                <a:cs typeface="Arial" charset="0"/>
              </a:rPr>
              <a:t>Written examinations are held in October and November each year.</a:t>
            </a:r>
          </a:p>
          <a:p>
            <a:pPr marL="171450" indent="-171450">
              <a:buFont typeface="Arial" panose="020B0604020202020204" pitchFamily="34" charset="0"/>
              <a:buChar char="•"/>
              <a:defRPr/>
            </a:pPr>
            <a:r>
              <a:rPr lang="en-AU" altLang="en-US" dirty="0">
                <a:ea typeface="ヒラギノ角ゴ Pro W3" charset="-128"/>
              </a:rPr>
              <a:t>For each course with a compulsory examination, reported information includes:</a:t>
            </a:r>
          </a:p>
          <a:p>
            <a:pPr marL="628650" lvl="1" indent="-171450">
              <a:buFont typeface="Courier New" panose="02070309020205020404" pitchFamily="49" charset="0"/>
              <a:buChar char="o"/>
              <a:defRPr/>
            </a:pPr>
            <a:r>
              <a:rPr lang="en-AU" altLang="en-US" dirty="0">
                <a:ea typeface="ヒラギノ角ゴ Pro W3" charset="-128"/>
              </a:rPr>
              <a:t>Examination mark aligned to the standards-based reporting scale</a:t>
            </a:r>
          </a:p>
          <a:p>
            <a:pPr marL="628650" lvl="1" indent="-171450">
              <a:buFont typeface="Courier New" panose="02070309020205020404" pitchFamily="49" charset="0"/>
              <a:buChar char="o"/>
              <a:defRPr/>
            </a:pPr>
            <a:r>
              <a:rPr lang="en-AU" altLang="en-US" dirty="0">
                <a:ea typeface="ヒラギノ角ゴ Pro W3" charset="-128"/>
              </a:rPr>
              <a:t>Moderated assessment mark</a:t>
            </a:r>
          </a:p>
          <a:p>
            <a:pPr marL="628650" lvl="1" indent="-171450">
              <a:buFont typeface="Courier New" panose="02070309020205020404" pitchFamily="49" charset="0"/>
              <a:buChar char="o"/>
              <a:defRPr/>
            </a:pPr>
            <a:r>
              <a:rPr lang="en-AU" altLang="en-US" dirty="0">
                <a:ea typeface="ヒラギノ角ゴ Pro W3" charset="-128"/>
              </a:rPr>
              <a:t>HSC mark</a:t>
            </a:r>
          </a:p>
          <a:p>
            <a:pPr marL="628650" lvl="1" indent="-171450">
              <a:buFont typeface="Courier New" panose="02070309020205020404" pitchFamily="49" charset="0"/>
              <a:buChar char="o"/>
              <a:defRPr/>
            </a:pPr>
            <a:r>
              <a:rPr lang="en-AU" altLang="en-US" dirty="0">
                <a:ea typeface="ヒラギノ角ゴ Pro W3" charset="-128"/>
              </a:rPr>
              <a:t>Corresponding Performance Band</a:t>
            </a:r>
          </a:p>
          <a:p>
            <a:r>
              <a:rPr lang="en-AU" dirty="0"/>
              <a:t>http://www.boardofstudies.nsw.edu.au/hsc-results/understanding.html</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35</a:t>
            </a:fld>
            <a:endParaRPr lang="en-US" altLang="x-none"/>
          </a:p>
        </p:txBody>
      </p:sp>
    </p:spTree>
    <p:extLst>
      <p:ext uri="{BB962C8B-B14F-4D97-AF65-F5344CB8AC3E}">
        <p14:creationId xmlns:p14="http://schemas.microsoft.com/office/powerpoint/2010/main" val="3498230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36</a:t>
            </a:fld>
            <a:endParaRPr lang="en-US" altLang="x-none"/>
          </a:p>
        </p:txBody>
      </p:sp>
    </p:spTree>
    <p:extLst>
      <p:ext uri="{BB962C8B-B14F-4D97-AF65-F5344CB8AC3E}">
        <p14:creationId xmlns:p14="http://schemas.microsoft.com/office/powerpoint/2010/main" val="3703081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a:latin typeface="Arial" pitchFamily="34" charset="0"/>
                <a:ea typeface="ヒラギノ角ゴ Pro W3" pitchFamily="-1" charset="-128"/>
                <a:cs typeface="Arial" pitchFamily="34" charset="0"/>
              </a:rPr>
              <a:t>UAC will only consider Board Developed Courses in the calculation of the ATAR.</a:t>
            </a:r>
          </a:p>
          <a:p>
            <a:pPr marL="171450" lvl="2" indent="-171450">
              <a:buFont typeface="Arial" panose="020B0604020202020204" pitchFamily="34" charset="0"/>
              <a:buChar char="•"/>
              <a:defRPr/>
            </a:pPr>
            <a:r>
              <a:rPr lang="en-GB" altLang="en-US" dirty="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a:latin typeface="Arial" pitchFamily="34" charset="0"/>
              <a:ea typeface="ヒラギノ角ゴ Pro W3" pitchFamily="-1" charset="-128"/>
              <a:cs typeface="Arial" pitchFamily="34" charset="0"/>
            </a:endParaRPr>
          </a:p>
          <a:p>
            <a:pPr marL="0" indent="0">
              <a:buFont typeface="Arial" panose="020B0604020202020204" pitchFamily="34" charset="0"/>
              <a:buNone/>
              <a:defRPr/>
            </a:pPr>
            <a:endParaRPr lang="en-US" altLang="en-US" dirty="0">
              <a:latin typeface="Arial" pitchFamily="34" charset="0"/>
              <a:ea typeface="ヒラギノ角ゴ Pro W3" pitchFamily="-1" charset="-128"/>
              <a:cs typeface="Arial"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37</a:t>
            </a:fld>
            <a:endParaRPr lang="en-US" altLang="x-none"/>
          </a:p>
        </p:txBody>
      </p:sp>
    </p:spTree>
    <p:extLst>
      <p:ext uri="{BB962C8B-B14F-4D97-AF65-F5344CB8AC3E}">
        <p14:creationId xmlns:p14="http://schemas.microsoft.com/office/powerpoint/2010/main" val="1671478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a:latin typeface="Arial" pitchFamily="34" charset="0"/>
                <a:ea typeface="ヒラギノ角ゴ Pro W3" pitchFamily="-1" charset="-128"/>
                <a:cs typeface="Arial" pitchFamily="34" charset="0"/>
              </a:rPr>
              <a:t>UAC will only consider Board Developed Courses in the calculation of the ATAR.</a:t>
            </a:r>
          </a:p>
          <a:p>
            <a:pPr marL="171450" lvl="2" indent="-171450">
              <a:buFont typeface="Arial" panose="020B0604020202020204" pitchFamily="34" charset="0"/>
              <a:buChar char="•"/>
              <a:defRPr/>
            </a:pPr>
            <a:r>
              <a:rPr lang="en-GB" altLang="en-US" dirty="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a:latin typeface="Arial" pitchFamily="34" charset="0"/>
              <a:ea typeface="ヒラギノ角ゴ Pro W3" pitchFamily="-1" charset="-128"/>
              <a:cs typeface="Arial" pitchFamily="34" charset="0"/>
            </a:endParaRPr>
          </a:p>
          <a:p>
            <a:pPr marL="0" indent="0">
              <a:buFont typeface="Arial" panose="020B0604020202020204" pitchFamily="34" charset="0"/>
              <a:buNone/>
              <a:defRPr/>
            </a:pPr>
            <a:endParaRPr lang="en-US" altLang="en-US" dirty="0">
              <a:latin typeface="Arial" pitchFamily="34" charset="0"/>
              <a:ea typeface="ヒラギノ角ゴ Pro W3" pitchFamily="-1" charset="-128"/>
              <a:cs typeface="Arial"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38</a:t>
            </a:fld>
            <a:endParaRPr lang="en-US" altLang="x-none"/>
          </a:p>
        </p:txBody>
      </p:sp>
    </p:spTree>
    <p:extLst>
      <p:ext uri="{BB962C8B-B14F-4D97-AF65-F5344CB8AC3E}">
        <p14:creationId xmlns:p14="http://schemas.microsoft.com/office/powerpoint/2010/main" val="1275299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AU" altLang="en-US" dirty="0">
                <a:latin typeface="Arial" pitchFamily="34" charset="0"/>
                <a:ea typeface="ＭＳ Ｐゴシック" pitchFamily="34" charset="-128"/>
              </a:rPr>
              <a:t>It is the responsibility of the Universities Admission Centre (UAC)  to determine if a course can be included in the calculation of the ATAR. </a:t>
            </a:r>
          </a:p>
          <a:p>
            <a:pPr marL="171450" indent="-171450">
              <a:buFont typeface="Arial" panose="020B0604020202020204" pitchFamily="34" charset="0"/>
              <a:buChar char="•"/>
              <a:defRPr/>
            </a:pPr>
            <a:r>
              <a:rPr lang="en-AU" altLang="en-US" dirty="0">
                <a:latin typeface="Arial" pitchFamily="34" charset="0"/>
                <a:ea typeface="ヒラギノ角ゴ Pro W3" pitchFamily="-1" charset="-128"/>
              </a:rPr>
              <a:t>Category A Courses have academic rigour and depth of knowledge to provide background for tertiary studies. Examples include Biology and Geography. </a:t>
            </a:r>
          </a:p>
          <a:p>
            <a:pPr marL="171450" indent="-171450">
              <a:buFont typeface="Arial" panose="020B0604020202020204" pitchFamily="34" charset="0"/>
              <a:buChar char="•"/>
              <a:defRPr/>
            </a:pPr>
            <a:r>
              <a:rPr lang="en-AU" altLang="en-US" dirty="0">
                <a:latin typeface="Arial" pitchFamily="34" charset="0"/>
                <a:ea typeface="ヒラギノ角ゴ Pro W3" pitchFamily="-1" charset="-128"/>
              </a:rPr>
              <a:t>Category B Courses - no more than two units of Category B courses can be included in the ATAR calculation. Examples include Human Services and Hospitality.</a:t>
            </a:r>
          </a:p>
          <a:p>
            <a:pPr marL="171450" indent="-171450">
              <a:buFont typeface="Arial" panose="020B0604020202020204" pitchFamily="34" charset="0"/>
              <a:buChar char="•"/>
              <a:defRPr/>
            </a:pPr>
            <a:r>
              <a:rPr lang="en-AU" altLang="en-US" dirty="0">
                <a:latin typeface="Arial" pitchFamily="34" charset="0"/>
                <a:ea typeface="ヒラギノ角ゴ Pro W3" pitchFamily="-1" charset="-128"/>
              </a:rPr>
              <a:t>Course category listings available at the UAC Website: http://www.uac.edu.au/documents/undergraduate/HSCcourses.pdf</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39</a:t>
            </a:fld>
            <a:endParaRPr lang="en-US" altLang="x-none"/>
          </a:p>
        </p:txBody>
      </p:sp>
    </p:spTree>
    <p:extLst>
      <p:ext uri="{BB962C8B-B14F-4D97-AF65-F5344CB8AC3E}">
        <p14:creationId xmlns:p14="http://schemas.microsoft.com/office/powerpoint/2010/main" val="3196688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a:latin typeface="Arial" pitchFamily="34" charset="0"/>
                <a:ea typeface="ヒラギノ角ゴ Pro W3" pitchFamily="-1" charset="-128"/>
                <a:cs typeface="Arial" pitchFamily="34" charset="0"/>
              </a:rPr>
              <a:t>UAC will only consider Board Developed Courses in the calculation of the ATAR.</a:t>
            </a:r>
          </a:p>
          <a:p>
            <a:pPr marL="171450" lvl="2" indent="-171450">
              <a:buFont typeface="Arial" panose="020B0604020202020204" pitchFamily="34" charset="0"/>
              <a:buChar char="•"/>
              <a:defRPr/>
            </a:pPr>
            <a:r>
              <a:rPr lang="en-GB" altLang="en-US" dirty="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a:latin typeface="Arial" pitchFamily="34" charset="0"/>
              <a:ea typeface="ヒラギノ角ゴ Pro W3" pitchFamily="-1" charset="-128"/>
              <a:cs typeface="Arial" pitchFamily="34" charset="0"/>
            </a:endParaRPr>
          </a:p>
          <a:p>
            <a:pPr marL="0" indent="0">
              <a:buFont typeface="Arial" panose="020B0604020202020204" pitchFamily="34" charset="0"/>
              <a:buNone/>
              <a:defRPr/>
            </a:pPr>
            <a:endParaRPr lang="en-US" altLang="en-US" dirty="0">
              <a:latin typeface="Arial" pitchFamily="34" charset="0"/>
              <a:ea typeface="ヒラギノ角ゴ Pro W3" pitchFamily="-1" charset="-128"/>
              <a:cs typeface="Arial"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40</a:t>
            </a:fld>
            <a:endParaRPr lang="en-US" altLang="x-none"/>
          </a:p>
        </p:txBody>
      </p:sp>
    </p:spTree>
    <p:extLst>
      <p:ext uri="{BB962C8B-B14F-4D97-AF65-F5344CB8AC3E}">
        <p14:creationId xmlns:p14="http://schemas.microsoft.com/office/powerpoint/2010/main" val="3153165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a:latin typeface="Arial" pitchFamily="34" charset="0"/>
                <a:ea typeface="ヒラギノ角ゴ Pro W3" pitchFamily="-1" charset="-128"/>
                <a:cs typeface="Arial" pitchFamily="34" charset="0"/>
              </a:rPr>
              <a:t>UAC will only consider Board Developed Courses in the calculation of the ATAR.</a:t>
            </a:r>
          </a:p>
          <a:p>
            <a:pPr marL="171450" lvl="2" indent="-171450">
              <a:buFont typeface="Arial" panose="020B0604020202020204" pitchFamily="34" charset="0"/>
              <a:buChar char="•"/>
              <a:defRPr/>
            </a:pPr>
            <a:r>
              <a:rPr lang="en-GB" altLang="en-US" dirty="0">
                <a:latin typeface="Arial" pitchFamily="34" charset="0"/>
                <a:ea typeface="ヒラギノ角ゴ Pro W3" pitchFamily="-1" charset="-128"/>
                <a:cs typeface="Arial" pitchFamily="34" charset="0"/>
              </a:rPr>
              <a:t>The ATAR provides the discrimination required by universities for the selection process.</a:t>
            </a:r>
            <a:endParaRPr lang="en-US" altLang="en-US" dirty="0">
              <a:latin typeface="Arial" pitchFamily="34" charset="0"/>
              <a:ea typeface="ヒラギノ角ゴ Pro W3" pitchFamily="-1" charset="-128"/>
              <a:cs typeface="Arial" pitchFamily="34" charset="0"/>
            </a:endParaRPr>
          </a:p>
          <a:p>
            <a:pPr marL="0" indent="0">
              <a:buFont typeface="Arial" panose="020B0604020202020204" pitchFamily="34" charset="0"/>
              <a:buNone/>
              <a:defRPr/>
            </a:pPr>
            <a:endParaRPr lang="en-US" altLang="en-US" dirty="0">
              <a:latin typeface="Arial" pitchFamily="34" charset="0"/>
              <a:ea typeface="ヒラギノ角ゴ Pro W3" pitchFamily="-1" charset="-128"/>
              <a:cs typeface="Arial"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41</a:t>
            </a:fld>
            <a:endParaRPr lang="en-US" altLang="x-none"/>
          </a:p>
        </p:txBody>
      </p:sp>
    </p:spTree>
    <p:extLst>
      <p:ext uri="{BB962C8B-B14F-4D97-AF65-F5344CB8AC3E}">
        <p14:creationId xmlns:p14="http://schemas.microsoft.com/office/powerpoint/2010/main" val="131407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a:t>
            </a:fld>
            <a:endParaRPr lang="en-US" altLang="x-none"/>
          </a:p>
        </p:txBody>
      </p:sp>
    </p:spTree>
    <p:extLst>
      <p:ext uri="{BB962C8B-B14F-4D97-AF65-F5344CB8AC3E}">
        <p14:creationId xmlns:p14="http://schemas.microsoft.com/office/powerpoint/2010/main" val="1833829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ヒラギノ角ゴ Pro W3" charset="-128"/>
              </a:rPr>
              <a:t>http://educationstandards.nsw.edu.au/wps/portal/nesa/11-12/hsc/subject-selection</a:t>
            </a:r>
          </a:p>
          <a:p>
            <a:endParaRPr lang="en-AU" dirty="0"/>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42</a:t>
            </a:fld>
            <a:endParaRPr lang="en-US" altLang="x-none"/>
          </a:p>
        </p:txBody>
      </p:sp>
    </p:spTree>
    <p:extLst>
      <p:ext uri="{BB962C8B-B14F-4D97-AF65-F5344CB8AC3E}">
        <p14:creationId xmlns:p14="http://schemas.microsoft.com/office/powerpoint/2010/main" val="3341843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43</a:t>
            </a:fld>
            <a:endParaRPr lang="en-US" altLang="x-none"/>
          </a:p>
        </p:txBody>
      </p:sp>
    </p:spTree>
    <p:extLst>
      <p:ext uri="{BB962C8B-B14F-4D97-AF65-F5344CB8AC3E}">
        <p14:creationId xmlns:p14="http://schemas.microsoft.com/office/powerpoint/2010/main" val="118076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http://ace.bostes.nsw.edu.au/ace-8064</a:t>
            </a:r>
          </a:p>
          <a:p>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5</a:t>
            </a:fld>
            <a:endParaRPr lang="en-US" altLang="x-none"/>
          </a:p>
        </p:txBody>
      </p:sp>
    </p:spTree>
    <p:extLst>
      <p:ext uri="{BB962C8B-B14F-4D97-AF65-F5344CB8AC3E}">
        <p14:creationId xmlns:p14="http://schemas.microsoft.com/office/powerpoint/2010/main" val="187427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accumulate course units towards the HSC for a period of up to 5 years.</a:t>
            </a:r>
          </a:p>
          <a:p>
            <a:pPr marL="171450" indent="-171450">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Students may choose to undertake this ‘pathway’ approach for a variety of reasons including:</a:t>
            </a:r>
          </a:p>
          <a:p>
            <a:pPr marL="628650" lvl="1" indent="-171450">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commitments outside school - part time work, elite sportsperson etc.</a:t>
            </a:r>
          </a:p>
          <a:p>
            <a:pPr marL="628650" lvl="1" indent="-171450">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apprenticeship or traineeship</a:t>
            </a:r>
          </a:p>
          <a:p>
            <a:pPr marL="628650" lvl="1" indent="-171450">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acceleration</a:t>
            </a:r>
          </a:p>
          <a:p>
            <a:pPr marL="628650" lvl="1" indent="-171450">
              <a:buFont typeface="Courier New" panose="02070309020205020404" pitchFamily="49" charset="0"/>
              <a:buChar char="o"/>
              <a:defRPr/>
            </a:pPr>
            <a:r>
              <a:rPr lang="en-AU" altLang="en-US" dirty="0">
                <a:latin typeface="Arial" pitchFamily="34" charset="0"/>
                <a:ea typeface="ヒラギノ角ゴ Pro W3" pitchFamily="-1" charset="-128"/>
                <a:cs typeface="Arial" panose="020B0604020202020204" pitchFamily="34" charset="0"/>
              </a:rPr>
              <a:t>repeating</a:t>
            </a:r>
          </a:p>
          <a:p>
            <a:pPr>
              <a:defRPr/>
            </a:pPr>
            <a:r>
              <a:rPr lang="en-AU" dirty="0">
                <a:latin typeface="Arial" panose="020B0604020202020204" pitchFamily="34" charset="0"/>
                <a:cs typeface="Arial" panose="020B0604020202020204" pitchFamily="34" charset="0"/>
              </a:rPr>
              <a:t>http://ace.bostes.nsw.edu.au/ace-8036</a:t>
            </a:r>
          </a:p>
          <a:p>
            <a:pPr>
              <a:defRPr/>
            </a:pPr>
            <a:r>
              <a:rPr lang="en-AU" dirty="0">
                <a:latin typeface="Arial" panose="020B0604020202020204" pitchFamily="34" charset="0"/>
                <a:cs typeface="Arial" panose="020B0604020202020204" pitchFamily="34" charset="0"/>
              </a:rPr>
              <a:t>http://educationstandards.nsw.edu.au/wps/portal/nesa/11-12/hsc/subject-selection</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6</a:t>
            </a:fld>
            <a:endParaRPr lang="en-US" altLang="x-none"/>
          </a:p>
        </p:txBody>
      </p:sp>
    </p:spTree>
    <p:extLst>
      <p:ext uri="{BB962C8B-B14F-4D97-AF65-F5344CB8AC3E}">
        <p14:creationId xmlns:p14="http://schemas.microsoft.com/office/powerpoint/2010/main" val="197186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is mandatory for the HSC. </a:t>
            </a:r>
          </a:p>
          <a:p>
            <a:pPr marL="171450" indent="-171450">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English Studies and Mathematics Standard 1 are Board Developed Courses with an</a:t>
            </a:r>
            <a:r>
              <a:rPr lang="en-AU" altLang="en-US" baseline="0" dirty="0">
                <a:latin typeface="Arial" pitchFamily="34" charset="0"/>
                <a:ea typeface="ヒラギノ角ゴ Pro W3" pitchFamily="-1" charset="-128"/>
                <a:cs typeface="Arial" panose="020B0604020202020204" pitchFamily="34" charset="0"/>
              </a:rPr>
              <a:t> optional</a:t>
            </a:r>
            <a:r>
              <a:rPr lang="en-AU" altLang="en-US" dirty="0">
                <a:latin typeface="Arial" pitchFamily="34" charset="0"/>
                <a:ea typeface="ヒラギノ角ゴ Pro W3" pitchFamily="-1" charset="-128"/>
                <a:cs typeface="Arial" panose="020B0604020202020204" pitchFamily="34" charset="0"/>
              </a:rPr>
              <a:t> HSC examination. Students who choose English Studies and/or Mathematics Standard 1, but</a:t>
            </a:r>
            <a:r>
              <a:rPr lang="en-AU" altLang="en-US" baseline="0" dirty="0">
                <a:latin typeface="Arial" pitchFamily="34" charset="0"/>
                <a:ea typeface="ヒラギノ角ゴ Pro W3" pitchFamily="-1" charset="-128"/>
                <a:cs typeface="Arial" panose="020B0604020202020204" pitchFamily="34" charset="0"/>
              </a:rPr>
              <a:t> wish </a:t>
            </a:r>
            <a:r>
              <a:rPr lang="en-AU" altLang="en-US" dirty="0">
                <a:latin typeface="Arial" pitchFamily="34" charset="0"/>
                <a:ea typeface="ヒラギノ角ゴ Pro W3" pitchFamily="-1" charset="-128"/>
                <a:cs typeface="Arial" panose="020B0604020202020204" pitchFamily="34" charset="0"/>
              </a:rPr>
              <a:t>to receive an ATAR,</a:t>
            </a:r>
            <a:r>
              <a:rPr lang="en-AU" altLang="en-US" baseline="0" dirty="0">
                <a:latin typeface="Arial" pitchFamily="34" charset="0"/>
                <a:ea typeface="ヒラギノ角ゴ Pro W3" pitchFamily="-1" charset="-128"/>
                <a:cs typeface="Arial" panose="020B0604020202020204" pitchFamily="34" charset="0"/>
              </a:rPr>
              <a:t> must undertake the optional examination.</a:t>
            </a:r>
            <a:endParaRPr lang="en-AU" altLang="en-US" dirty="0">
              <a:latin typeface="Arial" pitchFamily="34" charset="0"/>
              <a:ea typeface="ヒラギノ角ゴ Pro W3" pitchFamily="-1" charset="-128"/>
              <a:cs typeface="Arial" panose="020B0604020202020204" pitchFamily="34" charset="0"/>
            </a:endParaRPr>
          </a:p>
          <a:p>
            <a:pPr marL="171450" indent="-171450">
              <a:buFont typeface="Arial" panose="020B0604020202020204" pitchFamily="34" charset="0"/>
              <a:buChar char="•"/>
              <a:defRPr/>
            </a:pPr>
            <a:r>
              <a:rPr lang="en-AU" altLang="en-US" dirty="0">
                <a:latin typeface="Arial" pitchFamily="34" charset="0"/>
                <a:ea typeface="ヒラギノ角ゴ Pro W3" pitchFamily="-1" charset="-128"/>
                <a:cs typeface="Arial" panose="020B0604020202020204" pitchFamily="34" charset="0"/>
              </a:rPr>
              <a:t>Extension course are not separate subjects. E.g. Advanced English (2 units) + Extension 1 (1 unit)  + Extension 2 (1 unit) = 4 units but only 1 subject.</a:t>
            </a:r>
            <a:r>
              <a:rPr lang="en-US" altLang="en-US" dirty="0">
                <a:latin typeface="Arial" panose="020B0604020202020204" pitchFamily="34" charset="0"/>
                <a:ea typeface="ＭＳ Ｐゴシック" pitchFamily="34" charset="-128"/>
                <a:cs typeface="Arial" panose="020B0604020202020204" pitchFamily="34" charset="0"/>
              </a:rPr>
              <a:t> </a:t>
            </a:r>
          </a:p>
          <a:p>
            <a:pPr marL="171450" indent="-171450">
              <a:buFont typeface="Arial" panose="020B0604020202020204" pitchFamily="34" charset="0"/>
              <a:buChar char="•"/>
              <a:defRPr/>
            </a:pPr>
            <a:r>
              <a:rPr lang="en-US" altLang="en-US" dirty="0">
                <a:latin typeface="Arial" panose="020B0604020202020204" pitchFamily="34" charset="0"/>
                <a:ea typeface="ＭＳ Ｐゴシック" pitchFamily="34" charset="-128"/>
                <a:cs typeface="Arial" panose="020B0604020202020204" pitchFamily="34" charset="0"/>
              </a:rPr>
              <a:t>At most, 6 units of courses in Science can be</a:t>
            </a:r>
            <a:r>
              <a:rPr lang="en-US" altLang="en-US" baseline="0" dirty="0">
                <a:latin typeface="Arial" panose="020B0604020202020204" pitchFamily="34" charset="0"/>
                <a:ea typeface="ＭＳ Ｐゴシック" pitchFamily="34" charset="-128"/>
                <a:cs typeface="Arial" panose="020B0604020202020204" pitchFamily="34" charset="0"/>
              </a:rPr>
              <a:t> included in the pattern of study for Year 11. However</a:t>
            </a:r>
            <a:r>
              <a:rPr lang="en-US" altLang="en-US" baseline="0">
                <a:latin typeface="Arial" panose="020B0604020202020204" pitchFamily="34" charset="0"/>
                <a:ea typeface="ＭＳ Ｐゴシック" pitchFamily="34" charset="-128"/>
                <a:cs typeface="Arial" panose="020B0604020202020204" pitchFamily="34" charset="0"/>
              </a:rPr>
              <a:t>, from 2019 Year </a:t>
            </a:r>
            <a:r>
              <a:rPr lang="en-US" altLang="en-US" baseline="0" dirty="0">
                <a:latin typeface="Arial" panose="020B0604020202020204" pitchFamily="34" charset="0"/>
                <a:ea typeface="ＭＳ Ｐゴシック" pitchFamily="34" charset="-128"/>
                <a:cs typeface="Arial" panose="020B0604020202020204" pitchFamily="34" charset="0"/>
              </a:rPr>
              <a:t>12, this increases to 7 units of Science, to allow for the study of Science Extension. </a:t>
            </a:r>
            <a:endParaRPr lang="en-US" altLang="en-US" dirty="0">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None/>
              <a:defRPr/>
            </a:pPr>
            <a:endParaRPr lang="en-AU" altLang="en-US" dirty="0">
              <a:latin typeface="Arial" pitchFamily="34" charset="0"/>
              <a:ea typeface="ヒラギノ角ゴ Pro W3" pitchFamily="-1" charset="-128"/>
              <a:cs typeface="Arial" panose="020B0604020202020204" pitchFamily="34" charset="0"/>
            </a:endParaRPr>
          </a:p>
          <a:p>
            <a:pPr>
              <a:buFont typeface="Arial" panose="020B0604020202020204" pitchFamily="34" charset="0"/>
              <a:buNone/>
              <a:defRPr/>
            </a:pPr>
            <a:r>
              <a:rPr lang="en-AU" altLang="en-US" dirty="0">
                <a:latin typeface="Arial" pitchFamily="34" charset="0"/>
                <a:ea typeface="ヒラギノ角ゴ Pro W3" pitchFamily="-1" charset="-128"/>
                <a:cs typeface="Arial" panose="020B0604020202020204" pitchFamily="34" charset="0"/>
              </a:rPr>
              <a:t>http://ace.bostes.nsw.edu.au/ace-8005</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7</a:t>
            </a:fld>
            <a:endParaRPr lang="en-US" altLang="x-none"/>
          </a:p>
        </p:txBody>
      </p:sp>
    </p:spTree>
    <p:extLst>
      <p:ext uri="{BB962C8B-B14F-4D97-AF65-F5344CB8AC3E}">
        <p14:creationId xmlns:p14="http://schemas.microsoft.com/office/powerpoint/2010/main" val="51464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altLang="en-US" b="1" dirty="0">
                <a:latin typeface="Arial" pitchFamily="34" charset="0"/>
                <a:ea typeface="MS PGothic" pitchFamily="34" charset="-128"/>
              </a:rPr>
              <a:t>Board Developed Courses </a:t>
            </a:r>
            <a:r>
              <a:rPr lang="en-AU" altLang="en-US" dirty="0">
                <a:latin typeface="Arial" pitchFamily="34" charset="0"/>
                <a:ea typeface="MS PGothic" pitchFamily="34" charset="-128"/>
              </a:rPr>
              <a:t>are developed by NESA and all students in the state study the same course content and complete the same HSC examination. These courses may contribute to the calculation of a student’s ATAR . Life Skills Courses do not have an examination and are not included in the calculation of an ATAR.</a:t>
            </a:r>
          </a:p>
          <a:p>
            <a:pPr marL="171450" indent="-171450">
              <a:buFontTx/>
              <a:buChar char="•"/>
            </a:pPr>
            <a:r>
              <a:rPr lang="en-AU" altLang="en-US" b="1" dirty="0">
                <a:latin typeface="Arial" pitchFamily="34" charset="0"/>
                <a:ea typeface="MS PGothic" pitchFamily="34" charset="-128"/>
              </a:rPr>
              <a:t>Board Endorsed Courses </a:t>
            </a:r>
            <a:r>
              <a:rPr lang="en-AU" altLang="en-US" dirty="0">
                <a:latin typeface="Arial" pitchFamily="34" charset="0"/>
                <a:ea typeface="MS PGothic" pitchFamily="34" charset="-128"/>
              </a:rPr>
              <a:t>have syllabuses endorsed by NESA to cater </a:t>
            </a:r>
            <a:r>
              <a:rPr lang="en-AU" altLang="en-US" dirty="0">
                <a:latin typeface="Arial" pitchFamily="34" charset="0"/>
                <a:ea typeface="ヒラギノ角ゴ Pro W3" charset="-128"/>
              </a:rPr>
              <a:t>for a wide candidature in areas of specific need not served by Board Developed Courses. </a:t>
            </a:r>
            <a:r>
              <a:rPr lang="en-AU" altLang="en-US" dirty="0">
                <a:latin typeface="Arial" pitchFamily="34" charset="0"/>
                <a:ea typeface="MS PGothic" pitchFamily="34" charset="-128"/>
              </a:rPr>
              <a:t>These courses may offer an alternative career path for students.</a:t>
            </a:r>
          </a:p>
          <a:p>
            <a:pPr marL="0" indent="0">
              <a:buFontTx/>
              <a:buNone/>
            </a:pPr>
            <a:endParaRPr lang="en-AU" altLang="en-US" dirty="0">
              <a:latin typeface="Arial" pitchFamily="34" charset="0"/>
              <a:ea typeface="MS PGothic" pitchFamily="34" charset="-128"/>
            </a:endParaRPr>
          </a:p>
          <a:p>
            <a:pPr marL="0" indent="0">
              <a:buFontTx/>
              <a:buNone/>
            </a:pPr>
            <a:r>
              <a:rPr lang="en-AU" altLang="en-US" dirty="0">
                <a:latin typeface="Arial" pitchFamily="34" charset="0"/>
                <a:ea typeface="MS PGothic" pitchFamily="34" charset="-128"/>
              </a:rPr>
              <a:t>http://ace.bostes.nsw.edu.au/ace-6001</a:t>
            </a:r>
          </a:p>
          <a:p>
            <a:pPr marL="0" indent="0">
              <a:buFontTx/>
              <a:buNone/>
            </a:pPr>
            <a:r>
              <a:rPr lang="en-AU" altLang="en-US" dirty="0">
                <a:latin typeface="Arial" pitchFamily="34" charset="0"/>
                <a:ea typeface="MS PGothic" pitchFamily="34" charset="-128"/>
              </a:rPr>
              <a:t>http://ace.bostes.nsw.edu.au/ace-6005</a:t>
            </a:r>
            <a:endParaRPr lang="en-AU" altLang="en-US" dirty="0">
              <a:latin typeface="+mn-lt"/>
              <a:ea typeface="ＭＳ Ｐゴシック" pitchFamily="-1" charset="-128"/>
            </a:endParaRP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8</a:t>
            </a:fld>
            <a:endParaRPr lang="en-US" altLang="x-none"/>
          </a:p>
        </p:txBody>
      </p:sp>
    </p:spTree>
    <p:extLst>
      <p:ext uri="{BB962C8B-B14F-4D97-AF65-F5344CB8AC3E}">
        <p14:creationId xmlns:p14="http://schemas.microsoft.com/office/powerpoint/2010/main" val="2320774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AU" altLang="en-US" dirty="0">
                <a:latin typeface="Arial" pitchFamily="34" charset="0"/>
                <a:ea typeface="ＭＳ Ｐゴシック" pitchFamily="34" charset="-128"/>
              </a:rPr>
              <a:t>It is the responsibility of the Universities Admission Centre (UAC)  to determine if a course can be included in the calculation of the ATAR. </a:t>
            </a:r>
          </a:p>
          <a:p>
            <a:pPr marL="171450" indent="-171450">
              <a:buFont typeface="Arial" panose="020B0604020202020204" pitchFamily="34" charset="0"/>
              <a:buChar char="•"/>
              <a:defRPr/>
            </a:pPr>
            <a:r>
              <a:rPr lang="en-AU" altLang="en-US" dirty="0">
                <a:latin typeface="Arial" pitchFamily="34" charset="0"/>
                <a:ea typeface="ヒラギノ角ゴ Pro W3" pitchFamily="-1" charset="-128"/>
              </a:rPr>
              <a:t>Category A Courses have academic rigour and depth of knowledge to provide background for tertiary studies. Examples include Biology and Geography. </a:t>
            </a:r>
          </a:p>
          <a:p>
            <a:pPr marL="171450" indent="-171450">
              <a:buFont typeface="Arial" panose="020B0604020202020204" pitchFamily="34" charset="0"/>
              <a:buChar char="•"/>
              <a:defRPr/>
            </a:pPr>
            <a:r>
              <a:rPr lang="en-AU" altLang="en-US" dirty="0">
                <a:latin typeface="Arial" pitchFamily="34" charset="0"/>
                <a:ea typeface="ヒラギノ角ゴ Pro W3" pitchFamily="-1" charset="-128"/>
              </a:rPr>
              <a:t>Category B Courses - no more than two units of Category B courses can be included in the ATAR calculation. Examples include Human Services and Hospitality.</a:t>
            </a:r>
          </a:p>
          <a:p>
            <a:pPr marL="171450" indent="-171450">
              <a:buFont typeface="Arial" panose="020B0604020202020204" pitchFamily="34" charset="0"/>
              <a:buChar char="•"/>
              <a:defRPr/>
            </a:pPr>
            <a:r>
              <a:rPr lang="en-AU" altLang="en-US" dirty="0">
                <a:latin typeface="Arial" pitchFamily="34" charset="0"/>
                <a:ea typeface="ヒラギノ角ゴ Pro W3" pitchFamily="-1" charset="-128"/>
              </a:rPr>
              <a:t>Course category listings available at the UAC Website: http://www.uac.edu.au/documents/undergraduate/HSCcourses.pdf</a:t>
            </a:r>
          </a:p>
        </p:txBody>
      </p:sp>
      <p:sp>
        <p:nvSpPr>
          <p:cNvPr id="4" name="Slide Number Placeholder 3"/>
          <p:cNvSpPr>
            <a:spLocks noGrp="1"/>
          </p:cNvSpPr>
          <p:nvPr>
            <p:ph type="sldNum" sz="quarter" idx="10"/>
          </p:nvPr>
        </p:nvSpPr>
        <p:spPr/>
        <p:txBody>
          <a:bodyPr/>
          <a:lstStyle/>
          <a:p>
            <a:fld id="{DE33756B-4704-1D4F-843C-6772EF240A36}" type="slidenum">
              <a:rPr lang="en-US" altLang="x-none" smtClean="0"/>
              <a:pPr/>
              <a:t>9</a:t>
            </a:fld>
            <a:endParaRPr lang="en-US" altLang="x-none"/>
          </a:p>
        </p:txBody>
      </p:sp>
    </p:spTree>
    <p:extLst>
      <p:ext uri="{BB962C8B-B14F-4D97-AF65-F5344CB8AC3E}">
        <p14:creationId xmlns:p14="http://schemas.microsoft.com/office/powerpoint/2010/main" val="3196688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840" y="4866719"/>
            <a:ext cx="3129280" cy="1652259"/>
          </a:xfrm>
          <a:prstGeom prst="rect">
            <a:avLst/>
          </a:prstGeom>
        </p:spPr>
      </p:pic>
      <p:sp>
        <p:nvSpPr>
          <p:cNvPr id="12" name="Text Placeholder 11"/>
          <p:cNvSpPr>
            <a:spLocks noGrp="1"/>
          </p:cNvSpPr>
          <p:nvPr>
            <p:ph type="body" sz="quarter" idx="10" hasCustomPrompt="1"/>
          </p:nvPr>
        </p:nvSpPr>
        <p:spPr>
          <a:xfrm>
            <a:off x="741680" y="2291442"/>
            <a:ext cx="9144000" cy="833625"/>
          </a:xfrm>
          <a:prstGeom prst="rect">
            <a:avLst/>
          </a:prstGeom>
        </p:spPr>
        <p:txBody>
          <a:bodyPr/>
          <a:lstStyle>
            <a:lvl1pPr marL="0" indent="0" algn="l">
              <a:buNone/>
              <a:defRPr sz="2500" b="1" spc="30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PRESENTATION TITLE</a:t>
            </a:r>
          </a:p>
          <a:p>
            <a:pPr lvl="0"/>
            <a:endParaRPr lang="en-US" dirty="0"/>
          </a:p>
        </p:txBody>
      </p:sp>
      <p:sp>
        <p:nvSpPr>
          <p:cNvPr id="13" name="Text Placeholder 11"/>
          <p:cNvSpPr>
            <a:spLocks noGrp="1"/>
          </p:cNvSpPr>
          <p:nvPr>
            <p:ph type="body" sz="quarter" idx="11" hasCustomPrompt="1"/>
          </p:nvPr>
        </p:nvSpPr>
        <p:spPr>
          <a:xfrm>
            <a:off x="751840" y="2774334"/>
            <a:ext cx="9144000" cy="833625"/>
          </a:xfrm>
          <a:prstGeom prst="rect">
            <a:avLst/>
          </a:prstGeom>
        </p:spPr>
        <p:txBody>
          <a:bodyPr/>
          <a:lstStyle>
            <a:lvl1pPr marL="0" indent="0" algn="l">
              <a:buNone/>
              <a:defRPr sz="2000" b="0" baseline="0">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Subtitle</a:t>
            </a:r>
          </a:p>
        </p:txBody>
      </p:sp>
      <p:sp>
        <p:nvSpPr>
          <p:cNvPr id="15" name="Text Placeholder 11"/>
          <p:cNvSpPr>
            <a:spLocks noGrp="1"/>
          </p:cNvSpPr>
          <p:nvPr>
            <p:ph type="body" sz="quarter" idx="12" hasCustomPrompt="1"/>
          </p:nvPr>
        </p:nvSpPr>
        <p:spPr>
          <a:xfrm>
            <a:off x="6786881" y="5540519"/>
            <a:ext cx="1731684" cy="833625"/>
          </a:xfrm>
          <a:prstGeom prst="rect">
            <a:avLst/>
          </a:prstGeom>
        </p:spPr>
        <p:txBody>
          <a:bodyPr/>
          <a:lstStyle>
            <a:lvl1pPr marL="0" marR="0" indent="0" algn="r" defTabSz="457200" rtl="0" eaLnBrk="1" fontAlgn="base" latinLnBrk="0" hangingPunct="1">
              <a:lnSpc>
                <a:spcPct val="100000"/>
              </a:lnSpc>
              <a:spcBef>
                <a:spcPct val="0"/>
              </a:spcBef>
              <a:spcAft>
                <a:spcPct val="0"/>
              </a:spcAft>
              <a:buClrTx/>
              <a:buSzTx/>
              <a:buFontTx/>
              <a:buNone/>
              <a:tabLst/>
              <a:defRPr lang="en-US" sz="1200" b="1" kern="1200">
                <a:solidFill>
                  <a:srgbClr val="280070"/>
                </a:solidFill>
                <a:effectLst/>
                <a:latin typeface="Arial" charset="0"/>
                <a:ea typeface="ＭＳ Ｐゴシック" charset="-128"/>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marL="0" marR="0" indent="0" algn="r" defTabSz="457200" rtl="0" eaLnBrk="1" fontAlgn="base" latinLnBrk="0" hangingPunct="1">
              <a:lnSpc>
                <a:spcPct val="100000"/>
              </a:lnSpc>
              <a:spcBef>
                <a:spcPct val="0"/>
              </a:spcBef>
              <a:spcAft>
                <a:spcPct val="0"/>
              </a:spcAft>
              <a:buClrTx/>
              <a:buSzTx/>
              <a:buFontTx/>
              <a:buNone/>
              <a:tabLst/>
              <a:defRPr/>
            </a:pPr>
            <a:r>
              <a:rPr lang="en-US" sz="1200" b="1" kern="1200" dirty="0">
                <a:solidFill>
                  <a:srgbClr val="280070"/>
                </a:solidFill>
                <a:effectLst/>
                <a:latin typeface="Arial" charset="0"/>
                <a:ea typeface="ＭＳ Ｐゴシック" charset="-128"/>
                <a:cs typeface="+mn-cs"/>
              </a:rPr>
              <a:t>Presented</a:t>
            </a:r>
            <a:r>
              <a:rPr lang="en-US" sz="1200" b="1" kern="1200" baseline="0" dirty="0">
                <a:solidFill>
                  <a:srgbClr val="280070"/>
                </a:solidFill>
                <a:effectLst/>
                <a:latin typeface="Arial" charset="0"/>
                <a:ea typeface="ＭＳ Ｐゴシック" charset="-128"/>
                <a:cs typeface="+mn-cs"/>
              </a:rPr>
              <a:t> By </a:t>
            </a:r>
            <a:br>
              <a:rPr lang="en-US" sz="1200" b="1" kern="1200" baseline="0" dirty="0">
                <a:solidFill>
                  <a:srgbClr val="280070"/>
                </a:solidFill>
                <a:effectLst/>
                <a:latin typeface="Arial" charset="0"/>
                <a:ea typeface="ＭＳ Ｐゴシック" charset="-128"/>
                <a:cs typeface="+mn-cs"/>
              </a:rPr>
            </a:br>
            <a:r>
              <a:rPr lang="en-US" sz="1200" b="1" kern="1200" baseline="0" dirty="0">
                <a:solidFill>
                  <a:srgbClr val="280070"/>
                </a:solidFill>
                <a:effectLst/>
                <a:latin typeface="Arial" charset="0"/>
                <a:ea typeface="ＭＳ Ｐゴシック" charset="-128"/>
                <a:cs typeface="+mn-cs"/>
              </a:rPr>
              <a:t>Name Surname</a:t>
            </a:r>
            <a:br>
              <a:rPr lang="en-US" sz="1200" b="1" kern="1200" baseline="0" dirty="0">
                <a:solidFill>
                  <a:srgbClr val="280070"/>
                </a:solidFill>
                <a:effectLst/>
                <a:latin typeface="Arial" charset="0"/>
                <a:ea typeface="ＭＳ Ｐゴシック" charset="-128"/>
                <a:cs typeface="+mn-cs"/>
              </a:rPr>
            </a:br>
            <a:r>
              <a:rPr lang="en-US" sz="1200" b="0" kern="1200" dirty="0">
                <a:solidFill>
                  <a:srgbClr val="280070"/>
                </a:solidFill>
                <a:effectLst/>
                <a:latin typeface="Arial" charset="0"/>
                <a:ea typeface="ＭＳ Ｐゴシック" charset="-128"/>
                <a:cs typeface="+mn-cs"/>
              </a:rPr>
              <a:t>1</a:t>
            </a:r>
            <a:r>
              <a:rPr lang="en-US" sz="1200" b="0" kern="1200" baseline="30000" dirty="0">
                <a:solidFill>
                  <a:srgbClr val="280070"/>
                </a:solidFill>
                <a:effectLst/>
                <a:latin typeface="Arial" charset="0"/>
                <a:ea typeface="ＭＳ Ｐゴシック" charset="-128"/>
                <a:cs typeface="+mn-cs"/>
              </a:rPr>
              <a:t>st</a:t>
            </a:r>
            <a:r>
              <a:rPr lang="en-US" sz="1200" b="0" kern="1200" baseline="0" dirty="0">
                <a:solidFill>
                  <a:srgbClr val="280070"/>
                </a:solidFill>
                <a:effectLst/>
                <a:latin typeface="Arial" charset="0"/>
                <a:ea typeface="ＭＳ Ｐゴシック" charset="-128"/>
                <a:cs typeface="+mn-cs"/>
              </a:rPr>
              <a:t> January 2017</a:t>
            </a:r>
            <a:endParaRPr lang="en-US" sz="1200" b="1" kern="1200" dirty="0">
              <a:solidFill>
                <a:srgbClr val="280070"/>
              </a:solidFill>
              <a:effectLst/>
              <a:latin typeface="Arial" charset="0"/>
              <a:ea typeface="ＭＳ Ｐゴシック" charset="-128"/>
              <a:cs typeface="+mn-cs"/>
            </a:endParaRPr>
          </a:p>
          <a:p>
            <a:pPr algn="r">
              <a:lnSpc>
                <a:spcPct val="100000"/>
              </a:lnSpc>
            </a:pPr>
            <a:endParaRPr lang="en-US" sz="1200" b="1" kern="1200" dirty="0">
              <a:solidFill>
                <a:srgbClr val="280070"/>
              </a:solidFill>
              <a:effectLst/>
              <a:latin typeface="Arial" charset="0"/>
              <a:ea typeface="ＭＳ Ｐゴシック" charset="-128"/>
              <a:cs typeface="+mn-cs"/>
            </a:endParaRPr>
          </a:p>
        </p:txBody>
      </p:sp>
    </p:spTree>
    <p:extLst>
      <p:ext uri="{BB962C8B-B14F-4D97-AF65-F5344CB8AC3E}">
        <p14:creationId xmlns:p14="http://schemas.microsoft.com/office/powerpoint/2010/main" val="1107843752"/>
      </p:ext>
    </p:extLst>
  </p:cSld>
  <p:clrMapOvr>
    <a:masterClrMapping/>
  </p:clrMapOvr>
  <p:extLst mod="1">
    <p:ext uri="{DCECCB84-F9BA-43D5-87BE-67443E8EF086}">
      <p15:sldGuideLst xmlns:p15="http://schemas.microsoft.com/office/powerpoint/2012/main" xmlns="">
        <p15:guide id="1" orient="horz" pos="3861" userDrawn="1">
          <p15:clr>
            <a:srgbClr val="FBAE40"/>
          </p15:clr>
        </p15:guide>
        <p15:guide id="2" pos="49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Rectangle 2"/>
          <p:cNvSpPr/>
          <p:nvPr userDrawn="1"/>
        </p:nvSpPr>
        <p:spPr>
          <a:xfrm>
            <a:off x="0" y="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CONTENTS</a:t>
            </a:r>
          </a:p>
        </p:txBody>
      </p:sp>
      <p:sp>
        <p:nvSpPr>
          <p:cNvPr id="7" name="Text Placeholder 6"/>
          <p:cNvSpPr>
            <a:spLocks noGrp="1"/>
          </p:cNvSpPr>
          <p:nvPr>
            <p:ph type="body" sz="quarter" idx="12" hasCustomPrompt="1"/>
          </p:nvPr>
        </p:nvSpPr>
        <p:spPr>
          <a:xfrm>
            <a:off x="574833" y="2262476"/>
            <a:ext cx="8029575"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1.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2.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3.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4. 	Page</a:t>
            </a:r>
            <a:r>
              <a:rPr lang="en-US" sz="1500" baseline="0" dirty="0"/>
              <a:t> title</a:t>
            </a:r>
            <a:endParaRPr lang="en-US" sz="1500" dirty="0"/>
          </a:p>
          <a:p>
            <a:endParaRPr lang="en-US" sz="150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500" dirty="0"/>
              <a:t>5. 	Page</a:t>
            </a:r>
            <a:r>
              <a:rPr lang="en-US" sz="1500" baseline="0" dirty="0"/>
              <a:t> title</a:t>
            </a:r>
            <a:endParaRPr lang="en-US" sz="1500" dirty="0"/>
          </a:p>
          <a:p>
            <a:endParaRPr lang="en-US" sz="1500" dirty="0"/>
          </a:p>
        </p:txBody>
      </p:sp>
      <p:sp>
        <p:nvSpPr>
          <p:cNvPr id="6" name="Text Placeholder 5"/>
          <p:cNvSpPr>
            <a:spLocks noGrp="1"/>
          </p:cNvSpPr>
          <p:nvPr>
            <p:ph type="body" sz="quarter" idx="13"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xmlns="">
        <p15:guide id="1" pos="363">
          <p15:clr>
            <a:srgbClr val="FBAE40"/>
          </p15:clr>
        </p15:guide>
        <p15:guide id="2" pos="544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0" y="2763520"/>
            <a:ext cx="9144000" cy="873760"/>
          </a:xfrm>
          <a:prstGeom prst="rect">
            <a:avLst/>
          </a:prstGeom>
        </p:spPr>
        <p:txBody>
          <a:bodyPr/>
          <a:lstStyle>
            <a:lvl1pPr marL="0" indent="0" algn="ctr">
              <a:buNone/>
              <a:defRPr sz="3000" b="1" spc="300">
                <a:solidFill>
                  <a:schemeClr val="bg1"/>
                </a:solidFill>
                <a:latin typeface="Arial" charset="0"/>
                <a:ea typeface="Arial" charset="0"/>
                <a:cs typeface="Arial" charset="0"/>
              </a:defRPr>
            </a:lvl1pPr>
            <a:lvl2pPr marL="457200" indent="0" algn="ctr">
              <a:buNone/>
              <a:defRPr>
                <a:solidFill>
                  <a:schemeClr val="bg1"/>
                </a:solidFill>
                <a:latin typeface="Arial" charset="0"/>
                <a:ea typeface="Arial" charset="0"/>
                <a:cs typeface="Arial" charset="0"/>
              </a:defRPr>
            </a:lvl2pPr>
            <a:lvl3pPr marL="914400" indent="0" algn="ctr">
              <a:buNone/>
              <a:defRPr>
                <a:solidFill>
                  <a:schemeClr val="bg1"/>
                </a:solidFill>
                <a:latin typeface="Arial" charset="0"/>
                <a:ea typeface="Arial" charset="0"/>
                <a:cs typeface="Arial" charset="0"/>
              </a:defRPr>
            </a:lvl3pPr>
            <a:lvl4pPr marL="1371600" indent="0" algn="ctr">
              <a:buNone/>
              <a:defRPr>
                <a:solidFill>
                  <a:schemeClr val="bg1"/>
                </a:solidFill>
                <a:latin typeface="Arial" charset="0"/>
                <a:ea typeface="Arial" charset="0"/>
                <a:cs typeface="Arial" charset="0"/>
              </a:defRPr>
            </a:lvl4pPr>
            <a:lvl5pPr marL="1828800" indent="0" algn="ctr">
              <a:buNone/>
              <a:defRPr>
                <a:solidFill>
                  <a:schemeClr val="bg1"/>
                </a:solidFill>
                <a:latin typeface="Arial" charset="0"/>
                <a:ea typeface="Arial" charset="0"/>
                <a:cs typeface="Arial" charset="0"/>
              </a:defRPr>
            </a:lvl5pPr>
          </a:lstStyle>
          <a:p>
            <a:pPr lvl="0"/>
            <a:r>
              <a:rPr lang="en-US" dirty="0"/>
              <a:t>SECTION TITLE</a:t>
            </a:r>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25" name="Text Placeholder 11"/>
          <p:cNvSpPr>
            <a:spLocks noGrp="1"/>
          </p:cNvSpPr>
          <p:nvPr>
            <p:ph type="body" sz="quarter" idx="11" hasCustomPrompt="1"/>
          </p:nvPr>
        </p:nvSpPr>
        <p:spPr>
          <a:xfrm>
            <a:off x="538480" y="1401610"/>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26" name="Text Placeholder 6"/>
          <p:cNvSpPr>
            <a:spLocks noGrp="1"/>
          </p:cNvSpPr>
          <p:nvPr>
            <p:ph type="body" sz="quarter" idx="12" hasCustomPrompt="1"/>
          </p:nvPr>
        </p:nvSpPr>
        <p:spPr>
          <a:xfrm>
            <a:off x="574833" y="2262477"/>
            <a:ext cx="8029575" cy="61280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7" name="Text Placeholder 6"/>
          <p:cNvSpPr>
            <a:spLocks noGrp="1"/>
          </p:cNvSpPr>
          <p:nvPr>
            <p:ph type="body" sz="quarter" idx="13" hasCustomPrompt="1"/>
          </p:nvPr>
        </p:nvSpPr>
        <p:spPr>
          <a:xfrm>
            <a:off x="574833" y="3872666"/>
            <a:ext cx="8029575" cy="1498644"/>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800">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dirty="0"/>
              <a:t>Text</a:t>
            </a:r>
            <a:r>
              <a:rPr lang="en-US" sz="1500" baseline="0" dirty="0"/>
              <a:t> to go here</a:t>
            </a:r>
            <a:endParaRPr lang="en-US" sz="1500" dirty="0"/>
          </a:p>
        </p:txBody>
      </p:sp>
      <p:sp>
        <p:nvSpPr>
          <p:cNvPr id="28" name="Text Placeholder 11"/>
          <p:cNvSpPr>
            <a:spLocks noGrp="1"/>
          </p:cNvSpPr>
          <p:nvPr>
            <p:ph type="body" sz="quarter" idx="14" hasCustomPrompt="1"/>
          </p:nvPr>
        </p:nvSpPr>
        <p:spPr>
          <a:xfrm>
            <a:off x="538480" y="3356854"/>
            <a:ext cx="8102283" cy="335962"/>
          </a:xfrm>
          <a:prstGeom prst="rect">
            <a:avLst/>
          </a:prstGeom>
        </p:spPr>
        <p:txBody>
          <a:bodyPr/>
          <a:lstStyle>
            <a:lvl1pPr marL="0" indent="0" algn="l">
              <a:buNone/>
              <a:defRPr sz="1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a:t>SUBTITLE</a:t>
            </a:r>
            <a:endParaRPr lang="en-US" dirty="0"/>
          </a:p>
          <a:p>
            <a:pPr lvl="0"/>
            <a:endParaRPr lang="en-US" dirty="0"/>
          </a:p>
        </p:txBody>
      </p:sp>
      <p:sp>
        <p:nvSpPr>
          <p:cNvPr id="10" name="Text Placeholder 5"/>
          <p:cNvSpPr>
            <a:spLocks noGrp="1"/>
          </p:cNvSpPr>
          <p:nvPr>
            <p:ph type="body" sz="quarter" idx="15"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extLst>
      <p:ext uri="{BB962C8B-B14F-4D97-AF65-F5344CB8AC3E}">
        <p14:creationId xmlns:p14="http://schemas.microsoft.com/office/powerpoint/2010/main" val="467279208"/>
      </p:ext>
    </p:extLst>
  </p:cSld>
  <p:clrMapOvr>
    <a:masterClrMapping/>
  </p:clrMapOvr>
  <p:extLst mod="1">
    <p:ext uri="{DCECCB84-F9BA-43D5-87BE-67443E8EF086}">
      <p15:sldGuideLst xmlns:p15="http://schemas.microsoft.com/office/powerpoint/2012/main" xmlns="">
        <p15:guide id="1" pos="363" userDrawn="1">
          <p15:clr>
            <a:srgbClr val="FBAE40"/>
          </p15:clr>
        </p15:guide>
        <p15:guide id="2" pos="54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2262475"/>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4"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20" name="Text Placeholder 6"/>
          <p:cNvSpPr>
            <a:spLocks noGrp="1"/>
          </p:cNvSpPr>
          <p:nvPr>
            <p:ph type="body" sz="quarter" idx="13" hasCustomPrompt="1"/>
          </p:nvPr>
        </p:nvSpPr>
        <p:spPr>
          <a:xfrm>
            <a:off x="576263" y="2268776"/>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9" name="Text Placeholder 5"/>
          <p:cNvSpPr>
            <a:spLocks noGrp="1"/>
          </p:cNvSpPr>
          <p:nvPr>
            <p:ph type="body" sz="quarter" idx="14"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xmlns="">
        <p15:guide id="1" pos="363">
          <p15:clr>
            <a:srgbClr val="FBAE40"/>
          </p15:clr>
        </p15:guide>
        <p15:guide id="2" pos="54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 Picture Slide">
    <p:spTree>
      <p:nvGrpSpPr>
        <p:cNvPr id="1" name=""/>
        <p:cNvGrpSpPr/>
        <p:nvPr/>
      </p:nvGrpSpPr>
      <p:grpSpPr>
        <a:xfrm>
          <a:off x="0" y="0"/>
          <a:ext cx="0" cy="0"/>
          <a:chOff x="0" y="0"/>
          <a:chExt cx="0" cy="0"/>
        </a:xfrm>
      </p:grpSpPr>
      <p:sp>
        <p:nvSpPr>
          <p:cNvPr id="3" name="Rectangle 2"/>
          <p:cNvSpPr/>
          <p:nvPr userDrawn="1"/>
        </p:nvSpPr>
        <p:spPr>
          <a:xfrm>
            <a:off x="0" y="3810"/>
            <a:ext cx="9144000" cy="91440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703" y="182671"/>
            <a:ext cx="1369060" cy="640478"/>
          </a:xfrm>
          <a:prstGeom prst="rect">
            <a:avLst/>
          </a:prstGeom>
        </p:spPr>
      </p:pic>
      <p:cxnSp>
        <p:nvCxnSpPr>
          <p:cNvPr id="16" name="Straight Connector 15"/>
          <p:cNvCxnSpPr/>
          <p:nvPr userDrawn="1"/>
        </p:nvCxnSpPr>
        <p:spPr>
          <a:xfrm>
            <a:off x="576263" y="6217920"/>
            <a:ext cx="8029257" cy="0"/>
          </a:xfrm>
          <a:prstGeom prst="line">
            <a:avLst/>
          </a:prstGeom>
          <a:ln>
            <a:solidFill>
              <a:srgbClr val="DDE5ED"/>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12" hasCustomPrompt="1"/>
          </p:nvPr>
        </p:nvSpPr>
        <p:spPr>
          <a:xfrm>
            <a:off x="4831081" y="2262475"/>
            <a:ext cx="3809682" cy="322103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500">
                <a:solidFill>
                  <a:schemeClr val="tx1">
                    <a:lumMod val="50000"/>
                  </a:schemeClr>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r>
              <a:rPr lang="en-US" sz="1500"/>
              <a:t>Text</a:t>
            </a:r>
            <a:r>
              <a:rPr lang="en-US" sz="1500" baseline="0"/>
              <a:t> to go here</a:t>
            </a:r>
            <a:endParaRPr lang="en-US" sz="1500" dirty="0"/>
          </a:p>
        </p:txBody>
      </p:sp>
      <p:sp>
        <p:nvSpPr>
          <p:cNvPr id="14" name="Text Placeholder 11"/>
          <p:cNvSpPr>
            <a:spLocks noGrp="1"/>
          </p:cNvSpPr>
          <p:nvPr>
            <p:ph type="body" sz="quarter" idx="11" hasCustomPrompt="1"/>
          </p:nvPr>
        </p:nvSpPr>
        <p:spPr>
          <a:xfrm>
            <a:off x="538480" y="1381711"/>
            <a:ext cx="8102283" cy="558849"/>
          </a:xfrm>
          <a:prstGeom prst="rect">
            <a:avLst/>
          </a:prstGeom>
        </p:spPr>
        <p:txBody>
          <a:bodyPr/>
          <a:lstStyle>
            <a:lvl1pPr marL="0" indent="0" algn="l">
              <a:buNone/>
              <a:defRPr sz="2500" b="1" spc="300" baseline="0">
                <a:solidFill>
                  <a:srgbClr val="280070"/>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PAGE TITLE</a:t>
            </a:r>
          </a:p>
          <a:p>
            <a:pPr lvl="0"/>
            <a:endParaRPr lang="en-US" dirty="0"/>
          </a:p>
        </p:txBody>
      </p:sp>
      <p:sp>
        <p:nvSpPr>
          <p:cNvPr id="6" name="Picture Placeholder 5"/>
          <p:cNvSpPr>
            <a:spLocks noGrp="1"/>
          </p:cNvSpPr>
          <p:nvPr>
            <p:ph type="pic" sz="quarter" idx="13" hasCustomPrompt="1"/>
          </p:nvPr>
        </p:nvSpPr>
        <p:spPr>
          <a:xfrm>
            <a:off x="576263" y="2262475"/>
            <a:ext cx="4033837" cy="3221037"/>
          </a:xfrm>
          <a:prstGeom prst="rect">
            <a:avLst/>
          </a:prstGeom>
        </p:spPr>
        <p:txBody>
          <a:bodyPr anchor="ctr"/>
          <a:lstStyle>
            <a:lvl1pPr marL="0" indent="0" algn="ctr">
              <a:buNone/>
              <a:defRPr sz="1400" baseline="0">
                <a:latin typeface="Arial" charset="0"/>
                <a:ea typeface="Arial" charset="0"/>
                <a:cs typeface="Arial" charset="0"/>
              </a:defRPr>
            </a:lvl1pPr>
          </a:lstStyle>
          <a:p>
            <a:r>
              <a:rPr lang="en-US" dirty="0"/>
              <a:t>Picture here</a:t>
            </a:r>
          </a:p>
        </p:txBody>
      </p:sp>
      <p:sp>
        <p:nvSpPr>
          <p:cNvPr id="9" name="Text Placeholder 5"/>
          <p:cNvSpPr>
            <a:spLocks noGrp="1"/>
          </p:cNvSpPr>
          <p:nvPr>
            <p:ph type="body" sz="quarter" idx="14" hasCustomPrompt="1"/>
          </p:nvPr>
        </p:nvSpPr>
        <p:spPr>
          <a:xfrm>
            <a:off x="538480" y="353695"/>
            <a:ext cx="5743257" cy="293609"/>
          </a:xfrm>
          <a:prstGeom prst="rect">
            <a:avLst/>
          </a:prstGeom>
        </p:spPr>
        <p:txBody>
          <a:bodyPr/>
          <a:lstStyle>
            <a:lvl1pPr marL="0" indent="0">
              <a:buNone/>
              <a:defRPr sz="1000" b="1" i="0" spc="300" baseline="0">
                <a:solidFill>
                  <a:srgbClr val="280070"/>
                </a:solidFill>
                <a:latin typeface="Arial" charset="0"/>
                <a:ea typeface="Arial" charset="0"/>
                <a:cs typeface="Arial" charset="0"/>
              </a:defRPr>
            </a:lvl1pPr>
            <a:lvl2pPr marL="457200" indent="0">
              <a:buNone/>
              <a:defRPr sz="1200" b="0" i="0">
                <a:solidFill>
                  <a:srgbClr val="280070"/>
                </a:solidFill>
                <a:latin typeface="Arial" charset="0"/>
                <a:ea typeface="Arial" charset="0"/>
                <a:cs typeface="Arial" charset="0"/>
              </a:defRPr>
            </a:lvl2pPr>
            <a:lvl3pPr marL="914400" indent="0">
              <a:buNone/>
              <a:defRPr sz="1200" b="0" i="0">
                <a:solidFill>
                  <a:srgbClr val="280070"/>
                </a:solidFill>
                <a:latin typeface="Arial" charset="0"/>
                <a:ea typeface="Arial" charset="0"/>
                <a:cs typeface="Arial" charset="0"/>
              </a:defRPr>
            </a:lvl3pPr>
            <a:lvl4pPr marL="1371600" indent="0">
              <a:buNone/>
              <a:defRPr sz="1200" b="0" i="0">
                <a:solidFill>
                  <a:srgbClr val="280070"/>
                </a:solidFill>
                <a:latin typeface="Arial" charset="0"/>
                <a:ea typeface="Arial" charset="0"/>
                <a:cs typeface="Arial" charset="0"/>
              </a:defRPr>
            </a:lvl4pPr>
            <a:lvl5pPr marL="1828800" indent="0">
              <a:buNone/>
              <a:defRPr sz="1200" b="0" i="0">
                <a:solidFill>
                  <a:srgbClr val="280070"/>
                </a:solidFill>
                <a:latin typeface="Arial" charset="0"/>
                <a:ea typeface="Arial" charset="0"/>
                <a:cs typeface="Arial" charset="0"/>
              </a:defRPr>
            </a:lvl5pPr>
          </a:lstStyle>
          <a:p>
            <a:pPr lvl="0"/>
            <a:r>
              <a:rPr lang="en-US" dirty="0"/>
              <a:t>PRESENTATION TITLE</a:t>
            </a:r>
          </a:p>
        </p:txBody>
      </p:sp>
    </p:spTree>
  </p:cSld>
  <p:clrMapOvr>
    <a:masterClrMapping/>
  </p:clrMapOvr>
  <p:extLst mod="1">
    <p:ext uri="{DCECCB84-F9BA-43D5-87BE-67443E8EF086}">
      <p15:sldGuideLst xmlns:p15="http://schemas.microsoft.com/office/powerpoint/2012/main" xmlns="">
        <p15:guide id="1" pos="363">
          <p15:clr>
            <a:srgbClr val="FBAE40"/>
          </p15:clr>
        </p15:guide>
        <p15:guide id="2" pos="544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 conta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659" y="5466080"/>
            <a:ext cx="2223889" cy="1040384"/>
          </a:xfrm>
          <a:prstGeom prst="rect">
            <a:avLst/>
          </a:prstGeom>
        </p:spPr>
      </p:pic>
      <p:sp>
        <p:nvSpPr>
          <p:cNvPr id="6" name="Rectangle 5"/>
          <p:cNvSpPr/>
          <p:nvPr userDrawn="1"/>
        </p:nvSpPr>
        <p:spPr>
          <a:xfrm>
            <a:off x="0" y="0"/>
            <a:ext cx="9144000" cy="5137150"/>
          </a:xfrm>
          <a:prstGeom prst="rect">
            <a:avLst/>
          </a:prstGeom>
          <a:solidFill>
            <a:srgbClr val="DDE5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5293360" y="5466080"/>
            <a:ext cx="3403600" cy="1015663"/>
          </a:xfrm>
          <a:prstGeom prst="rect">
            <a:avLst/>
          </a:prstGeom>
          <a:noFill/>
        </p:spPr>
        <p:txBody>
          <a:bodyPr wrap="square" rtlCol="0">
            <a:spAutoFit/>
          </a:bodyPr>
          <a:lstStyle/>
          <a:p>
            <a:pPr algn="r">
              <a:lnSpc>
                <a:spcPct val="150000"/>
              </a:lnSpc>
            </a:pPr>
            <a:r>
              <a:rPr lang="en-US" sz="1000" kern="1200" dirty="0">
                <a:solidFill>
                  <a:schemeClr val="tx1"/>
                </a:solidFill>
                <a:effectLst/>
                <a:latin typeface="Arial" charset="0"/>
                <a:ea typeface="ＭＳ Ｐゴシック" charset="-128"/>
                <a:cs typeface="+mn-cs"/>
              </a:rPr>
              <a:t>117 Clarence St, Sydney NSW 2000, Australia</a:t>
            </a:r>
          </a:p>
          <a:p>
            <a:pPr algn="r">
              <a:lnSpc>
                <a:spcPct val="150000"/>
              </a:lnSpc>
            </a:pPr>
            <a:r>
              <a:rPr lang="en-US" sz="1000" kern="1200" dirty="0">
                <a:solidFill>
                  <a:schemeClr val="tx1"/>
                </a:solidFill>
                <a:effectLst/>
                <a:latin typeface="Arial" charset="0"/>
                <a:ea typeface="ＭＳ Ｐゴシック" charset="-128"/>
                <a:cs typeface="+mn-cs"/>
              </a:rPr>
              <a:t>GPO Box 5300, Sydney NSW 2001, Australia</a:t>
            </a:r>
          </a:p>
          <a:p>
            <a:pPr algn="r">
              <a:lnSpc>
                <a:spcPct val="150000"/>
              </a:lnSpc>
            </a:pPr>
            <a:r>
              <a:rPr lang="en-US" sz="1000" kern="1200" dirty="0">
                <a:solidFill>
                  <a:schemeClr val="tx1"/>
                </a:solidFill>
                <a:effectLst/>
                <a:latin typeface="Arial" charset="0"/>
                <a:ea typeface="ＭＳ Ｐゴシック" charset="-128"/>
                <a:cs typeface="+mn-cs"/>
              </a:rPr>
              <a:t>T +61 2 9367 8111 </a:t>
            </a:r>
          </a:p>
          <a:p>
            <a:pPr algn="r">
              <a:lnSpc>
                <a:spcPct val="150000"/>
              </a:lnSpc>
            </a:pPr>
            <a:r>
              <a:rPr lang="en-US" sz="1000" b="1" kern="1200" dirty="0">
                <a:solidFill>
                  <a:srgbClr val="280070"/>
                </a:solidFill>
                <a:effectLst/>
                <a:latin typeface="Arial" charset="0"/>
                <a:ea typeface="ＭＳ Ｐゴシック" charset="-128"/>
                <a:cs typeface="+mn-cs"/>
              </a:rPr>
              <a:t>educationstandards.nsw.edu.au</a:t>
            </a:r>
          </a:p>
        </p:txBody>
      </p:sp>
      <p:sp>
        <p:nvSpPr>
          <p:cNvPr id="10" name="Text Placeholder 9"/>
          <p:cNvSpPr>
            <a:spLocks noGrp="1"/>
          </p:cNvSpPr>
          <p:nvPr>
            <p:ph type="body" sz="quarter" idx="10" hasCustomPrompt="1"/>
          </p:nvPr>
        </p:nvSpPr>
        <p:spPr>
          <a:xfrm>
            <a:off x="766762" y="2265680"/>
            <a:ext cx="7610475" cy="487680"/>
          </a:xfrm>
          <a:prstGeom prst="rect">
            <a:avLst/>
          </a:prstGeom>
        </p:spPr>
        <p:txBody>
          <a:bodyPr/>
          <a:lstStyle>
            <a:lvl1pPr marL="0" indent="0" algn="ctr">
              <a:buNone/>
              <a:defRPr lang="en-US" sz="2000" b="1" kern="1200" spc="300" dirty="0" smtClean="0">
                <a:solidFill>
                  <a:srgbClr val="280070"/>
                </a:solidFill>
                <a:effectLst/>
                <a:latin typeface="Arial" charset="0"/>
                <a:ea typeface="ＭＳ Ｐゴシック" charset="-128"/>
              </a:defRPr>
            </a:lvl1pPr>
          </a:lstStyle>
          <a:p>
            <a:pPr algn="ctr"/>
            <a:r>
              <a:rPr lang="en-US" sz="2000" kern="1200" spc="300" dirty="0">
                <a:solidFill>
                  <a:srgbClr val="280070"/>
                </a:solidFill>
                <a:effectLst/>
                <a:latin typeface="Arial" charset="0"/>
                <a:ea typeface="ＭＳ Ｐゴシック" charset="-128"/>
                <a:cs typeface="+mn-cs"/>
              </a:rPr>
              <a:t>THANK YOU</a:t>
            </a:r>
            <a:endParaRPr lang="en-US" kern="1200" dirty="0">
              <a:solidFill>
                <a:schemeClr val="tx1"/>
              </a:solidFill>
              <a:effectLst/>
              <a:latin typeface="Arial" charset="0"/>
              <a:ea typeface="ＭＳ Ｐゴシック" charset="-128"/>
              <a:cs typeface="+mn-cs"/>
            </a:endParaRPr>
          </a:p>
          <a:p>
            <a:pPr algn="ctr"/>
            <a:endParaRPr lang="en-US" sz="1400" kern="1200" dirty="0">
              <a:solidFill>
                <a:schemeClr val="tx1"/>
              </a:solidFill>
              <a:effectLst/>
              <a:latin typeface="Arial" charset="0"/>
              <a:ea typeface="ＭＳ Ｐゴシック" charset="-128"/>
              <a:cs typeface="+mn-cs"/>
            </a:endParaRPr>
          </a:p>
        </p:txBody>
      </p:sp>
      <p:sp>
        <p:nvSpPr>
          <p:cNvPr id="12" name="Text Placeholder 9"/>
          <p:cNvSpPr>
            <a:spLocks noGrp="1"/>
          </p:cNvSpPr>
          <p:nvPr>
            <p:ph type="body" sz="quarter" idx="11" hasCustomPrompt="1"/>
          </p:nvPr>
        </p:nvSpPr>
        <p:spPr>
          <a:xfrm>
            <a:off x="776922" y="2946400"/>
            <a:ext cx="7610475" cy="1778000"/>
          </a:xfrm>
          <a:prstGeom prst="rect">
            <a:avLst/>
          </a:prstGeom>
        </p:spPr>
        <p:txBody>
          <a:bodyPr/>
          <a:lstStyle>
            <a:lvl1pPr marL="0" indent="0" algn="ctr">
              <a:buNone/>
              <a:defRPr lang="en-US" sz="1600" kern="1200" dirty="0" smtClean="0">
                <a:solidFill>
                  <a:schemeClr val="tx1">
                    <a:lumMod val="50000"/>
                  </a:schemeClr>
                </a:solidFill>
                <a:effectLst/>
                <a:latin typeface="Arial" charset="0"/>
                <a:ea typeface="ＭＳ Ｐゴシック" charset="-128"/>
              </a:defRPr>
            </a:lvl1pPr>
          </a:lstStyle>
          <a:p>
            <a:pPr algn="ctr"/>
            <a:r>
              <a:rPr lang="en-US" sz="1400" kern="1200" dirty="0">
                <a:solidFill>
                  <a:schemeClr val="tx1"/>
                </a:solidFill>
                <a:effectLst/>
                <a:latin typeface="Arial" charset="0"/>
                <a:ea typeface="ＭＳ Ｐゴシック" charset="-128"/>
                <a:cs typeface="+mn-cs"/>
              </a:rPr>
              <a:t>Contact Name</a:t>
            </a:r>
            <a:br>
              <a:rPr lang="en-US" sz="1400" kern="1200" dirty="0">
                <a:solidFill>
                  <a:schemeClr val="tx1"/>
                </a:solidFill>
                <a:effectLst/>
                <a:latin typeface="Arial" charset="0"/>
                <a:ea typeface="ＭＳ Ｐゴシック" charset="-128"/>
                <a:cs typeface="+mn-cs"/>
              </a:rPr>
            </a:br>
            <a:r>
              <a:rPr lang="en-US" sz="1400" kern="1200" dirty="0">
                <a:solidFill>
                  <a:schemeClr val="tx1"/>
                </a:solidFill>
                <a:effectLst/>
                <a:latin typeface="Arial" charset="0"/>
                <a:ea typeface="ＭＳ Ｐゴシック" charset="-128"/>
                <a:cs typeface="+mn-cs"/>
              </a:rPr>
              <a:t>name@nesa.nsw.edu.au</a:t>
            </a:r>
            <a:br>
              <a:rPr lang="en-US" sz="1400" kern="1200" dirty="0">
                <a:solidFill>
                  <a:schemeClr val="tx1"/>
                </a:solidFill>
                <a:effectLst/>
                <a:latin typeface="Arial" charset="0"/>
                <a:ea typeface="ＭＳ Ｐゴシック" charset="-128"/>
                <a:cs typeface="+mn-cs"/>
              </a:rPr>
            </a:br>
            <a:r>
              <a:rPr lang="en-US" sz="1400" kern="1200" dirty="0">
                <a:solidFill>
                  <a:schemeClr val="tx1"/>
                </a:solidFill>
                <a:effectLst/>
                <a:latin typeface="Arial" charset="0"/>
                <a:ea typeface="ＭＳ Ｐゴシック" charset="-128"/>
                <a:cs typeface="+mn-cs"/>
              </a:rPr>
              <a:t>02 9999 9999</a:t>
            </a:r>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755" r:id="rId2"/>
    <p:sldLayoutId id="2147483750" r:id="rId3"/>
    <p:sldLayoutId id="2147483746" r:id="rId4"/>
    <p:sldLayoutId id="2147483754" r:id="rId5"/>
    <p:sldLayoutId id="2147483756" r:id="rId6"/>
    <p:sldLayoutId id="2147483753" r:id="rId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educationstandards.nsw.edu.a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uac.edu.a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Year 10 Subject Selection for Stage 6</a:t>
            </a:r>
          </a:p>
        </p:txBody>
      </p:sp>
      <p:sp>
        <p:nvSpPr>
          <p:cNvPr id="3" name="Text Placeholder 2"/>
          <p:cNvSpPr>
            <a:spLocks noGrp="1"/>
          </p:cNvSpPr>
          <p:nvPr>
            <p:ph type="body" sz="quarter" idx="11"/>
          </p:nvPr>
        </p:nvSpPr>
        <p:spPr/>
        <p:txBody>
          <a:bodyPr/>
          <a:lstStyle/>
          <a:p>
            <a:r>
              <a:rPr lang="en-US" dirty="0"/>
              <a:t>For Year 10 students and their parents.</a:t>
            </a:r>
          </a:p>
        </p:txBody>
      </p:sp>
    </p:spTree>
    <p:extLst>
      <p:ext uri="{BB962C8B-B14F-4D97-AF65-F5344CB8AC3E}">
        <p14:creationId xmlns:p14="http://schemas.microsoft.com/office/powerpoint/2010/main" val="105007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1950" y="1085851"/>
            <a:ext cx="8610600" cy="552449"/>
          </a:xfrm>
        </p:spPr>
        <p:txBody>
          <a:bodyPr/>
          <a:lstStyle/>
          <a:p>
            <a:pPr algn="ctr"/>
            <a:r>
              <a:rPr lang="en-AU" altLang="en-US" sz="24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SATISFACTORY COMPLETION OF A COURSE</a:t>
            </a:r>
          </a:p>
          <a:p>
            <a:endParaRPr lang="en-AU" dirty="0"/>
          </a:p>
        </p:txBody>
      </p:sp>
      <p:sp>
        <p:nvSpPr>
          <p:cNvPr id="3" name="Text Placeholder 2"/>
          <p:cNvSpPr>
            <a:spLocks noGrp="1"/>
          </p:cNvSpPr>
          <p:nvPr>
            <p:ph type="body" sz="quarter" idx="12"/>
          </p:nvPr>
        </p:nvSpPr>
        <p:spPr>
          <a:xfrm>
            <a:off x="361951" y="1638300"/>
            <a:ext cx="8242458" cy="4529235"/>
          </a:xfrm>
        </p:spPr>
        <p:txBody>
          <a:bodyPr/>
          <a:lstStyle/>
          <a:p>
            <a:pPr>
              <a:lnSpc>
                <a:spcPct val="150000"/>
              </a:lnSpc>
              <a:spcBef>
                <a:spcPts val="1800"/>
              </a:spcBef>
              <a:spcAft>
                <a:spcPts val="600"/>
              </a:spcAft>
              <a:defRPr/>
            </a:pPr>
            <a:r>
              <a:rPr lang="en-AU" altLang="en-US" sz="2400" dirty="0">
                <a:latin typeface="Helvetica" pitchFamily="34" charset="0"/>
                <a:ea typeface="ＭＳ Ｐゴシック" pitchFamily="34" charset="-128"/>
                <a:cs typeface="Helvetica" pitchFamily="34" charset="0"/>
              </a:rPr>
              <a:t>Students must:</a:t>
            </a:r>
          </a:p>
          <a:p>
            <a:pPr marL="622300" lvl="1" indent="-266700" eaLnBrk="1" hangingPunct="1">
              <a:spcBef>
                <a:spcPts val="1200"/>
              </a:spcBef>
              <a:buFont typeface="Arial" charset="0"/>
              <a:buChar char="•"/>
              <a:defRPr/>
            </a:pPr>
            <a:r>
              <a:rPr lang="en-AU" altLang="en-US" sz="2400" b="1" dirty="0">
                <a:solidFill>
                  <a:srgbClr val="280070"/>
                </a:solidFill>
                <a:latin typeface="Helvetica" pitchFamily="34" charset="0"/>
                <a:ea typeface="ＭＳ Ｐゴシック" pitchFamily="34" charset="-128"/>
                <a:cs typeface="Helvetica" pitchFamily="34" charset="0"/>
              </a:rPr>
              <a:t>follow the course </a:t>
            </a:r>
            <a:r>
              <a:rPr lang="en-AU" altLang="en-US" sz="2400" dirty="0">
                <a:latin typeface="Helvetica" pitchFamily="34" charset="0"/>
                <a:ea typeface="ＭＳ Ｐゴシック" pitchFamily="34" charset="-128"/>
                <a:cs typeface="Helvetica" pitchFamily="34" charset="0"/>
              </a:rPr>
              <a:t>developed or endorsed by NESA</a:t>
            </a:r>
          </a:p>
          <a:p>
            <a:pPr marL="622300" lvl="1" indent="-266700" eaLnBrk="1" hangingPunct="1">
              <a:spcBef>
                <a:spcPts val="1200"/>
              </a:spcBef>
              <a:buFont typeface="Arial" charset="0"/>
              <a:buChar char="•"/>
              <a:defRPr/>
            </a:pPr>
            <a:r>
              <a:rPr lang="en-AU" altLang="en-US" sz="2400" b="1" dirty="0">
                <a:solidFill>
                  <a:srgbClr val="280070"/>
                </a:solidFill>
                <a:latin typeface="Helvetica" pitchFamily="34" charset="0"/>
                <a:ea typeface="ＭＳ Ｐゴシック" pitchFamily="34" charset="-128"/>
                <a:cs typeface="Helvetica" pitchFamily="34" charset="0"/>
              </a:rPr>
              <a:t>apply themselves </a:t>
            </a:r>
            <a:r>
              <a:rPr lang="en-AU" altLang="en-US" sz="2400" dirty="0">
                <a:latin typeface="Helvetica" pitchFamily="34" charset="0"/>
                <a:ea typeface="ＭＳ Ｐゴシック" pitchFamily="34" charset="-128"/>
                <a:cs typeface="Helvetica" pitchFamily="34" charset="0"/>
              </a:rPr>
              <a:t>with diligence and sustained effort to the set tasks and experiences provided in the course by the school, and</a:t>
            </a:r>
          </a:p>
          <a:p>
            <a:pPr marL="622300" lvl="1" indent="-266700" eaLnBrk="1" hangingPunct="1">
              <a:spcBef>
                <a:spcPts val="1200"/>
              </a:spcBef>
              <a:buFont typeface="Arial" charset="0"/>
              <a:buChar char="•"/>
              <a:defRPr/>
            </a:pPr>
            <a:r>
              <a:rPr lang="en-AU" altLang="en-US" sz="2400" b="1" dirty="0">
                <a:solidFill>
                  <a:srgbClr val="280070"/>
                </a:solidFill>
                <a:latin typeface="Helvetica" pitchFamily="34" charset="0"/>
                <a:ea typeface="ＭＳ Ｐゴシック" pitchFamily="34" charset="-128"/>
                <a:cs typeface="Helvetica" pitchFamily="34" charset="0"/>
              </a:rPr>
              <a:t>achieve</a:t>
            </a:r>
            <a:r>
              <a:rPr lang="en-AU" altLang="en-US" sz="2400" b="1" dirty="0">
                <a:latin typeface="Helvetica" pitchFamily="34" charset="0"/>
                <a:ea typeface="ＭＳ Ｐゴシック" pitchFamily="34" charset="-128"/>
                <a:cs typeface="Helvetica" pitchFamily="34" charset="0"/>
              </a:rPr>
              <a:t> </a:t>
            </a:r>
            <a:r>
              <a:rPr lang="en-AU" altLang="en-US" sz="2400" dirty="0">
                <a:latin typeface="Helvetica" pitchFamily="34" charset="0"/>
                <a:ea typeface="ＭＳ Ｐゴシック" pitchFamily="34" charset="-128"/>
                <a:cs typeface="Helvetica" pitchFamily="34" charset="0"/>
              </a:rPr>
              <a:t>some or all of the course outcomes</a:t>
            </a:r>
          </a:p>
          <a:p>
            <a:pPr marL="355600" lvl="1" eaLnBrk="1" hangingPunct="1">
              <a:spcBef>
                <a:spcPts val="1200"/>
              </a:spcBef>
              <a:defRPr/>
            </a:pPr>
            <a:endParaRPr lang="en-AU" altLang="en-US" sz="2400" dirty="0">
              <a:latin typeface="Helvetica" pitchFamily="34" charset="0"/>
              <a:ea typeface="ＭＳ Ｐゴシック" pitchFamily="34" charset="-128"/>
              <a:cs typeface="Helvetica" pitchFamily="34" charset="0"/>
            </a:endParaRPr>
          </a:p>
          <a:p>
            <a:pPr marL="355600" lvl="1" eaLnBrk="1" hangingPunct="1">
              <a:spcBef>
                <a:spcPts val="1200"/>
              </a:spcBef>
              <a:defRPr/>
            </a:pPr>
            <a:r>
              <a:rPr lang="en-AU" altLang="en-US" sz="2400" dirty="0">
                <a:latin typeface="Helvetica" pitchFamily="34" charset="0"/>
                <a:ea typeface="ＭＳ Ｐゴシック" pitchFamily="34" charset="-128"/>
                <a:cs typeface="Helvetica" pitchFamily="34" charset="0"/>
              </a:rPr>
              <a:t>VET Board Developed Courses require students to </a:t>
            </a:r>
            <a:r>
              <a:rPr lang="en-AU" altLang="en-US" sz="2400" b="1" dirty="0">
                <a:solidFill>
                  <a:srgbClr val="280070"/>
                </a:solidFill>
                <a:latin typeface="Helvetica" pitchFamily="34" charset="0"/>
                <a:ea typeface="ＭＳ Ｐゴシック" pitchFamily="34" charset="-128"/>
                <a:cs typeface="Helvetica" pitchFamily="34" charset="0"/>
              </a:rPr>
              <a:t>complete</a:t>
            </a:r>
            <a:r>
              <a:rPr lang="en-AU" altLang="en-US" sz="2400" dirty="0">
                <a:latin typeface="Helvetica" pitchFamily="34" charset="0"/>
                <a:ea typeface="ＭＳ Ｐゴシック" pitchFamily="34" charset="-128"/>
                <a:cs typeface="Helvetica" pitchFamily="34" charset="0"/>
              </a:rPr>
              <a:t> mandatory work placement </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427384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0500" y="1009651"/>
            <a:ext cx="8953500" cy="971550"/>
          </a:xfrm>
        </p:spPr>
        <p:txBody>
          <a:bodyPr/>
          <a:lstStyle/>
          <a:p>
            <a:pPr algn="ctr"/>
            <a:r>
              <a:rPr lang="en-AU" altLang="en-US" sz="28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ADDITIONAL COMPLETION REQUIREMENTS FOR HSC COURSES</a:t>
            </a:r>
          </a:p>
          <a:p>
            <a:endParaRPr lang="en-AU" dirty="0"/>
          </a:p>
        </p:txBody>
      </p:sp>
      <p:sp>
        <p:nvSpPr>
          <p:cNvPr id="3" name="Text Placeholder 2"/>
          <p:cNvSpPr>
            <a:spLocks noGrp="1"/>
          </p:cNvSpPr>
          <p:nvPr>
            <p:ph type="body" sz="quarter" idx="12"/>
          </p:nvPr>
        </p:nvSpPr>
        <p:spPr>
          <a:xfrm>
            <a:off x="190500" y="2171700"/>
            <a:ext cx="8629649" cy="3311814"/>
          </a:xfrm>
        </p:spPr>
        <p:txBody>
          <a:bodyPr/>
          <a:lstStyle/>
          <a:p>
            <a:pPr>
              <a:spcBef>
                <a:spcPts val="1800"/>
              </a:spcBef>
              <a:spcAft>
                <a:spcPts val="600"/>
              </a:spcAft>
              <a:defRPr/>
            </a:pPr>
            <a:r>
              <a:rPr lang="en-AU" altLang="en-US" sz="2400" b="1" dirty="0">
                <a:solidFill>
                  <a:srgbClr val="280070"/>
                </a:solidFill>
                <a:latin typeface="Helvetica" pitchFamily="34" charset="0"/>
                <a:ea typeface="ＭＳ Ｐゴシック" pitchFamily="34" charset="-128"/>
                <a:cs typeface="Helvetica" pitchFamily="34" charset="0"/>
              </a:rPr>
              <a:t>Students must:</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complete HSC assessment tasks that contribute in </a:t>
            </a:r>
            <a:r>
              <a:rPr lang="en-AU" altLang="en-US" sz="2400" b="1" dirty="0">
                <a:solidFill>
                  <a:srgbClr val="280070"/>
                </a:solidFill>
                <a:latin typeface="Helvetica" pitchFamily="34" charset="0"/>
                <a:ea typeface="ＭＳ Ｐゴシック" pitchFamily="34" charset="-128"/>
                <a:cs typeface="Helvetica" pitchFamily="34" charset="0"/>
              </a:rPr>
              <a:t>excess of 50 per cent </a:t>
            </a:r>
            <a:r>
              <a:rPr lang="en-AU" altLang="en-US" sz="2400" dirty="0">
                <a:latin typeface="Helvetica" pitchFamily="34" charset="0"/>
                <a:ea typeface="ＭＳ Ｐゴシック" pitchFamily="34" charset="-128"/>
                <a:cs typeface="Helvetica" pitchFamily="34" charset="0"/>
              </a:rPr>
              <a:t>of available marks in courses where internal assessment marks are submitted, and</a:t>
            </a:r>
          </a:p>
          <a:p>
            <a:pPr marL="698500" lvl="1" indent="-342900" eaLnBrk="1" hangingPunct="1">
              <a:spcBef>
                <a:spcPts val="1200"/>
              </a:spcBef>
              <a:buFont typeface="Arial" pitchFamily="34" charset="0"/>
              <a:buChar char="•"/>
              <a:defRPr/>
            </a:pPr>
            <a:r>
              <a:rPr lang="en-AU" altLang="en-US" sz="2400" dirty="0">
                <a:latin typeface="Helvetica" pitchFamily="34" charset="0"/>
                <a:ea typeface="ＭＳ Ｐゴシック" pitchFamily="34" charset="-128"/>
                <a:cs typeface="Helvetica" pitchFamily="34" charset="0"/>
              </a:rPr>
              <a:t>sit for and make a </a:t>
            </a:r>
            <a:r>
              <a:rPr lang="en-AU" altLang="en-US" sz="2400" b="1" dirty="0">
                <a:solidFill>
                  <a:srgbClr val="280070"/>
                </a:solidFill>
                <a:latin typeface="Helvetica" pitchFamily="34" charset="0"/>
                <a:ea typeface="ＭＳ Ｐゴシック" pitchFamily="34" charset="-128"/>
                <a:cs typeface="Helvetica" pitchFamily="34" charset="0"/>
              </a:rPr>
              <a:t>serious attempt </a:t>
            </a:r>
            <a:r>
              <a:rPr lang="en-AU" altLang="en-US" sz="2400" dirty="0">
                <a:latin typeface="Helvetica" pitchFamily="34" charset="0"/>
                <a:ea typeface="ＭＳ Ｐゴシック" pitchFamily="34" charset="-128"/>
                <a:cs typeface="Helvetica" pitchFamily="34" charset="0"/>
              </a:rPr>
              <a:t>at any requisite Higher School Certificate examinations for a course</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7267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0500" y="1009651"/>
            <a:ext cx="8953500" cy="971550"/>
          </a:xfrm>
        </p:spPr>
        <p:txBody>
          <a:bodyPr/>
          <a:lstStyle/>
          <a:p>
            <a:pPr algn="ctr"/>
            <a:r>
              <a:rPr lang="en-AU" altLang="en-US" sz="28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HSC Examinations</a:t>
            </a:r>
          </a:p>
          <a:p>
            <a:endParaRPr lang="en-AU" dirty="0"/>
          </a:p>
        </p:txBody>
      </p:sp>
      <p:sp>
        <p:nvSpPr>
          <p:cNvPr id="3" name="Text Placeholder 2"/>
          <p:cNvSpPr>
            <a:spLocks noGrp="1"/>
          </p:cNvSpPr>
          <p:nvPr>
            <p:ph type="body" sz="quarter" idx="12"/>
          </p:nvPr>
        </p:nvSpPr>
        <p:spPr>
          <a:xfrm>
            <a:off x="517073" y="2125044"/>
            <a:ext cx="8629649" cy="3911859"/>
          </a:xfrm>
        </p:spPr>
        <p:txBody>
          <a:bodyPr/>
          <a:lstStyle/>
          <a:p>
            <a:pPr marL="342900" indent="-342900">
              <a:spcBef>
                <a:spcPts val="1800"/>
              </a:spcBef>
              <a:spcAft>
                <a:spcPts val="600"/>
              </a:spcAft>
              <a:buFont typeface="Arial" pitchFamily="34" charset="0"/>
              <a:buChar char="•"/>
              <a:defRPr/>
            </a:pPr>
            <a:r>
              <a:rPr lang="en-US" sz="2400" dirty="0">
                <a:ea typeface="Geneva" charset="0"/>
                <a:cs typeface="Geneva" charset="0"/>
              </a:rPr>
              <a:t>Contribute 50% of HSC mark</a:t>
            </a:r>
          </a:p>
          <a:p>
            <a:pPr marL="342900" indent="-342900">
              <a:spcBef>
                <a:spcPts val="1800"/>
              </a:spcBef>
              <a:spcAft>
                <a:spcPts val="600"/>
              </a:spcAft>
              <a:buFont typeface="Arial" pitchFamily="34" charset="0"/>
              <a:buChar char="•"/>
              <a:defRPr/>
            </a:pPr>
            <a:r>
              <a:rPr lang="en-US" sz="2400" dirty="0">
                <a:ea typeface="Geneva" charset="0"/>
                <a:cs typeface="Geneva" charset="0"/>
              </a:rPr>
              <a:t>Optional VET exams provide 100% of the HSC mark</a:t>
            </a:r>
          </a:p>
          <a:p>
            <a:pPr marL="342900" indent="-342900">
              <a:spcBef>
                <a:spcPts val="1800"/>
              </a:spcBef>
              <a:spcAft>
                <a:spcPts val="600"/>
              </a:spcAft>
              <a:buFont typeface="Arial" pitchFamily="34" charset="0"/>
              <a:buChar char="•"/>
              <a:defRPr/>
            </a:pPr>
            <a:r>
              <a:rPr lang="en-US" sz="2400" dirty="0">
                <a:ea typeface="Geneva" charset="0"/>
                <a:cs typeface="Geneva" charset="0"/>
              </a:rPr>
              <a:t>Some courses have practical examinations and/or submitted works or projects in addition to the written HSC examination</a:t>
            </a:r>
          </a:p>
          <a:p>
            <a:pPr marL="342900" indent="-342900">
              <a:spcBef>
                <a:spcPts val="1800"/>
              </a:spcBef>
              <a:spcAft>
                <a:spcPts val="600"/>
              </a:spcAft>
              <a:buFont typeface="Arial" pitchFamily="34" charset="0"/>
              <a:buChar char="•"/>
              <a:defRPr/>
            </a:pPr>
            <a:r>
              <a:rPr lang="en-US" sz="2400" dirty="0">
                <a:ea typeface="Geneva" charset="0"/>
                <a:cs typeface="Geneva" charset="0"/>
              </a:rPr>
              <a:t>Written examinations are held in October and November each year</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64658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43634"/>
            <a:ext cx="8102283" cy="518159"/>
          </a:xfrm>
        </p:spPr>
        <p:txBody>
          <a:bodyPr/>
          <a:lstStyle/>
          <a:p>
            <a:pPr algn="ctr"/>
            <a:r>
              <a:rPr lang="en-US" altLang="en-US" sz="2800" dirty="0">
                <a:effectLst>
                  <a:outerShdw blurRad="38100" dist="38100" dir="2700000" algn="tl">
                    <a:srgbClr val="C0C0C0"/>
                  </a:outerShdw>
                </a:effectLst>
                <a:latin typeface="Calibri" pitchFamily="34" charset="0"/>
                <a:ea typeface="MS PGothic" pitchFamily="34" charset="-128"/>
              </a:rPr>
              <a:t>HSC: All My Own Work</a:t>
            </a:r>
          </a:p>
          <a:p>
            <a:endParaRPr lang="en-AU" dirty="0"/>
          </a:p>
        </p:txBody>
      </p:sp>
      <p:sp>
        <p:nvSpPr>
          <p:cNvPr id="3" name="Text Placeholder 2"/>
          <p:cNvSpPr>
            <a:spLocks noGrp="1"/>
          </p:cNvSpPr>
          <p:nvPr>
            <p:ph type="body" sz="quarter" idx="12"/>
          </p:nvPr>
        </p:nvSpPr>
        <p:spPr>
          <a:xfrm>
            <a:off x="574833" y="1505637"/>
            <a:ext cx="8029575" cy="4221480"/>
          </a:xfrm>
        </p:spPr>
        <p:txBody>
          <a:bodyPr/>
          <a:lstStyle/>
          <a:p>
            <a:pPr marL="342900" lvl="1" indent="-342900">
              <a:spcBef>
                <a:spcPts val="1800"/>
              </a:spcBef>
              <a:spcAft>
                <a:spcPts val="600"/>
              </a:spcAft>
              <a:buFont typeface="Arial" pitchFamily="34" charset="0"/>
              <a:buChar char="•"/>
            </a:pPr>
            <a:r>
              <a:rPr lang="en-AU" altLang="en-US" sz="2400" dirty="0">
                <a:latin typeface="Helvetica" charset="0"/>
              </a:rPr>
              <a:t>HSC: All My Own Work is a </a:t>
            </a:r>
            <a:r>
              <a:rPr lang="en-AU" altLang="en-US" sz="2400" b="1" dirty="0">
                <a:solidFill>
                  <a:srgbClr val="280070"/>
                </a:solidFill>
                <a:latin typeface="Helvetica" charset="0"/>
              </a:rPr>
              <a:t>mandatory program </a:t>
            </a:r>
            <a:r>
              <a:rPr lang="en-AU" altLang="en-US" sz="2400" dirty="0">
                <a:latin typeface="Helvetica" charset="0"/>
              </a:rPr>
              <a:t>designed to help HSC students to follow the principles and practices of good scholarship.</a:t>
            </a:r>
          </a:p>
          <a:p>
            <a:pPr marL="342900" lvl="1" indent="-342900">
              <a:spcBef>
                <a:spcPts val="1800"/>
              </a:spcBef>
              <a:spcAft>
                <a:spcPts val="600"/>
              </a:spcAft>
              <a:buFont typeface="Arial" pitchFamily="34" charset="0"/>
              <a:buChar char="•"/>
            </a:pPr>
            <a:r>
              <a:rPr lang="en-AU" altLang="en-US" sz="2400" dirty="0">
                <a:latin typeface="Helvetica" charset="0"/>
              </a:rPr>
              <a:t>It consists of five modules:</a:t>
            </a:r>
          </a:p>
          <a:p>
            <a:pPr marL="742950" lvl="2" indent="-342900">
              <a:spcBef>
                <a:spcPts val="600"/>
              </a:spcBef>
              <a:buFont typeface="Wingdings" pitchFamily="2" charset="2"/>
              <a:buChar char="Ø"/>
            </a:pPr>
            <a:r>
              <a:rPr lang="en-AU" altLang="en-US" dirty="0">
                <a:latin typeface="Helvetica" charset="0"/>
              </a:rPr>
              <a:t>Scholarship Principles and Practices</a:t>
            </a:r>
          </a:p>
          <a:p>
            <a:pPr marL="742950" lvl="2" indent="-342900">
              <a:spcBef>
                <a:spcPts val="600"/>
              </a:spcBef>
              <a:buFont typeface="Wingdings" pitchFamily="2" charset="2"/>
              <a:buChar char="Ø"/>
            </a:pPr>
            <a:r>
              <a:rPr lang="en-AU" altLang="en-US" dirty="0">
                <a:latin typeface="Helvetica" charset="0"/>
              </a:rPr>
              <a:t>Acknowledging Sources</a:t>
            </a:r>
          </a:p>
          <a:p>
            <a:pPr marL="742950" lvl="2" indent="-342900">
              <a:spcBef>
                <a:spcPts val="600"/>
              </a:spcBef>
              <a:buFont typeface="Wingdings" pitchFamily="2" charset="2"/>
              <a:buChar char="Ø"/>
            </a:pPr>
            <a:r>
              <a:rPr lang="en-AU" altLang="en-US" dirty="0">
                <a:latin typeface="Helvetica" charset="0"/>
              </a:rPr>
              <a:t>Plagiarism</a:t>
            </a:r>
          </a:p>
          <a:p>
            <a:pPr marL="742950" lvl="2" indent="-342900">
              <a:spcBef>
                <a:spcPts val="600"/>
              </a:spcBef>
              <a:buFont typeface="Wingdings" pitchFamily="2" charset="2"/>
              <a:buChar char="Ø"/>
            </a:pPr>
            <a:r>
              <a:rPr lang="en-AU" altLang="en-US" dirty="0">
                <a:latin typeface="Helvetica" charset="0"/>
              </a:rPr>
              <a:t>Copyright</a:t>
            </a:r>
          </a:p>
          <a:p>
            <a:pPr marL="742950" lvl="2" indent="-342900">
              <a:spcBef>
                <a:spcPts val="600"/>
              </a:spcBef>
              <a:buFont typeface="Wingdings" pitchFamily="2" charset="2"/>
              <a:buChar char="Ø"/>
            </a:pPr>
            <a:r>
              <a:rPr lang="en-AU" altLang="en-US" dirty="0">
                <a:latin typeface="Helvetica" charset="0"/>
              </a:rPr>
              <a:t>Working with Others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TextBox 4">
            <a:extLst>
              <a:ext uri="{FF2B5EF4-FFF2-40B4-BE49-F238E27FC236}">
                <a16:creationId xmlns:a16="http://schemas.microsoft.com/office/drawing/2014/main" xmlns="" id="{32B486C5-9306-4D5B-9A37-5D69F69362BF}"/>
              </a:ext>
            </a:extLst>
          </p:cNvPr>
          <p:cNvSpPr txBox="1"/>
          <p:nvPr/>
        </p:nvSpPr>
        <p:spPr>
          <a:xfrm>
            <a:off x="438522" y="5803636"/>
            <a:ext cx="8808097" cy="430887"/>
          </a:xfrm>
          <a:prstGeom prst="rect">
            <a:avLst/>
          </a:prstGeom>
          <a:noFill/>
        </p:spPr>
        <p:txBody>
          <a:bodyPr wrap="square" rtlCol="0">
            <a:spAutoFit/>
          </a:bodyPr>
          <a:lstStyle/>
          <a:p>
            <a:r>
              <a:rPr lang="en-AU" sz="2200" dirty="0">
                <a:latin typeface="Helvetica" charset="0"/>
                <a:cs typeface="Arial" charset="0"/>
              </a:rPr>
              <a:t>At BHS, students will complete this program at the end of Year 10.</a:t>
            </a:r>
          </a:p>
        </p:txBody>
      </p:sp>
    </p:spTree>
    <p:extLst>
      <p:ext uri="{BB962C8B-B14F-4D97-AF65-F5344CB8AC3E}">
        <p14:creationId xmlns:p14="http://schemas.microsoft.com/office/powerpoint/2010/main" val="36873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ltLang="en-US" sz="3600" dirty="0">
                <a:ea typeface="Geneva" charset="0"/>
                <a:cs typeface="Geneva" charset="0"/>
              </a:rPr>
              <a:t>Key Features of some Courses</a:t>
            </a:r>
            <a:endParaRPr lang="en-AU" sz="3600" dirty="0"/>
          </a:p>
        </p:txBody>
      </p:sp>
    </p:spTree>
    <p:extLst>
      <p:ext uri="{BB962C8B-B14F-4D97-AF65-F5344CB8AC3E}">
        <p14:creationId xmlns:p14="http://schemas.microsoft.com/office/powerpoint/2010/main" val="282122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62051"/>
            <a:ext cx="8102283" cy="571499"/>
          </a:xfrm>
        </p:spPr>
        <p:txBody>
          <a:bodyPr/>
          <a:lstStyle/>
          <a:p>
            <a:pPr algn="ctr"/>
            <a:r>
              <a:rPr lang="en-AU" altLang="en-US" sz="2800" dirty="0">
                <a:effectLst>
                  <a:outerShdw blurRad="38100" dist="38100" dir="2700000" algn="tl">
                    <a:srgbClr val="000000">
                      <a:alpha val="43137"/>
                    </a:srgbClr>
                  </a:outerShdw>
                </a:effectLst>
                <a:cs typeface="Arial" pitchFamily="34" charset="0"/>
              </a:rPr>
              <a:t>English – Year 11</a:t>
            </a:r>
            <a:endParaRPr lang="en-AU" sz="2800"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381000" y="2131060"/>
            <a:ext cx="8629649" cy="3831590"/>
          </a:xfrm>
        </p:spPr>
        <p:txBody>
          <a:bodyPr/>
          <a:lstStyle/>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English Advanced </a:t>
            </a:r>
          </a:p>
          <a:p>
            <a:pPr marL="800100" lvl="1" indent="-342900">
              <a:spcBef>
                <a:spcPts val="600"/>
              </a:spcBef>
              <a:spcAft>
                <a:spcPts val="600"/>
              </a:spcAft>
              <a:buFont typeface="Wingdings" panose="05000000000000000000" pitchFamily="2" charset="2"/>
              <a:buChar char="Ø"/>
              <a:defRPr/>
            </a:pPr>
            <a:r>
              <a:rPr lang="en-AU" altLang="en-US" dirty="0">
                <a:solidFill>
                  <a:srgbClr val="280070"/>
                </a:solidFill>
                <a:latin typeface="Helvetica" pitchFamily="34" charset="0"/>
                <a:ea typeface="ＭＳ Ｐゴシック" pitchFamily="34" charset="-128"/>
                <a:cs typeface="Helvetica" pitchFamily="34" charset="0"/>
              </a:rPr>
              <a:t>English Extension </a:t>
            </a:r>
            <a:r>
              <a:rPr lang="en-AU" altLang="en-US" dirty="0">
                <a:latin typeface="Helvetica" pitchFamily="34" charset="0"/>
                <a:ea typeface="ＭＳ Ｐゴシック" pitchFamily="34" charset="-128"/>
                <a:cs typeface="Helvetica" pitchFamily="34" charset="0"/>
              </a:rPr>
              <a:t>(must be studied with Advanced)</a:t>
            </a:r>
          </a:p>
          <a:p>
            <a:pPr marL="342900" indent="-342900">
              <a:spcBef>
                <a:spcPts val="600"/>
              </a:spcBef>
              <a:spcAft>
                <a:spcPts val="600"/>
              </a:spcAft>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rgbClr val="280070"/>
                </a:solidFill>
                <a:latin typeface="Helvetica" pitchFamily="34" charset="0"/>
                <a:ea typeface="ＭＳ Ｐゴシック" pitchFamily="34" charset="-128"/>
                <a:cs typeface="Helvetica" pitchFamily="34" charset="0"/>
              </a:rPr>
              <a:t>English Standard</a:t>
            </a:r>
          </a:p>
          <a:p>
            <a:pPr marL="342900" indent="-342900">
              <a:spcBef>
                <a:spcPts val="600"/>
              </a:spcBef>
              <a:spcAft>
                <a:spcPts val="600"/>
              </a:spcAft>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chemeClr val="bg1">
                    <a:lumMod val="50000"/>
                  </a:schemeClr>
                </a:solidFill>
                <a:latin typeface="Helvetica" pitchFamily="34" charset="0"/>
                <a:ea typeface="ＭＳ Ｐゴシック" pitchFamily="34" charset="-128"/>
                <a:cs typeface="Helvetica" pitchFamily="34" charset="0"/>
              </a:rPr>
              <a:t>English EAL/D</a:t>
            </a:r>
            <a:r>
              <a:rPr lang="en-AU" altLang="en-US" sz="2800" dirty="0">
                <a:solidFill>
                  <a:schemeClr val="bg1">
                    <a:lumMod val="50000"/>
                  </a:schemeClr>
                </a:solidFill>
                <a:latin typeface="Helvetica" pitchFamily="34" charset="0"/>
                <a:ea typeface="ＭＳ Ｐゴシック" pitchFamily="34" charset="-128"/>
                <a:cs typeface="Helvetica" pitchFamily="34" charset="0"/>
              </a:rPr>
              <a:t> </a:t>
            </a:r>
            <a:r>
              <a:rPr lang="en-AU" altLang="en-US" sz="2000" dirty="0">
                <a:solidFill>
                  <a:schemeClr val="bg1">
                    <a:lumMod val="50000"/>
                  </a:schemeClr>
                </a:solidFill>
                <a:latin typeface="Helvetica" pitchFamily="34" charset="0"/>
                <a:ea typeface="ＭＳ Ｐゴシック" pitchFamily="34" charset="-128"/>
                <a:cs typeface="Helvetica" pitchFamily="34" charset="0"/>
              </a:rPr>
              <a:t>(English as an additional language or dialect)</a:t>
            </a:r>
          </a:p>
          <a:p>
            <a:pPr marL="342900" indent="-342900">
              <a:spcBef>
                <a:spcPts val="600"/>
              </a:spcBef>
              <a:spcAft>
                <a:spcPts val="600"/>
              </a:spcAft>
              <a:buClr>
                <a:schemeClr val="tx1"/>
              </a:buClr>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rgbClr val="280070"/>
                </a:solidFill>
                <a:latin typeface="Helvetica" pitchFamily="34" charset="0"/>
                <a:ea typeface="ＭＳ Ｐゴシック" pitchFamily="34" charset="-128"/>
                <a:cs typeface="Helvetica" pitchFamily="34" charset="0"/>
              </a:rPr>
              <a:t>English Studies</a:t>
            </a:r>
            <a:endParaRPr lang="en-AU" altLang="en-US" sz="2800" dirty="0">
              <a:solidFill>
                <a:srgbClr val="280070"/>
              </a:solidFill>
              <a:latin typeface="Helvetica" pitchFamily="34" charset="0"/>
              <a:ea typeface="ＭＳ Ｐゴシック" pitchFamily="34" charset="-128"/>
              <a:cs typeface="Helvetica" pitchFamily="34" charset="0"/>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03493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90601"/>
            <a:ext cx="8102283" cy="514349"/>
          </a:xfrm>
        </p:spPr>
        <p:txBody>
          <a:bodyPr/>
          <a:lstStyle/>
          <a:p>
            <a:pPr algn="ctr"/>
            <a:r>
              <a:rPr lang="en-AU" sz="2800" dirty="0">
                <a:effectLst>
                  <a:outerShdw blurRad="38100" dist="38100" dir="2700000" algn="tl">
                    <a:srgbClr val="000000">
                      <a:alpha val="43137"/>
                    </a:srgbClr>
                  </a:outerShdw>
                </a:effectLst>
              </a:rPr>
              <a:t>English – Year 12</a:t>
            </a:r>
          </a:p>
        </p:txBody>
      </p:sp>
      <p:sp>
        <p:nvSpPr>
          <p:cNvPr id="3" name="Text Placeholder 2"/>
          <p:cNvSpPr>
            <a:spLocks noGrp="1"/>
          </p:cNvSpPr>
          <p:nvPr>
            <p:ph type="body" sz="quarter" idx="12"/>
          </p:nvPr>
        </p:nvSpPr>
        <p:spPr>
          <a:xfrm>
            <a:off x="304801" y="1676400"/>
            <a:ext cx="8553450" cy="3807113"/>
          </a:xfrm>
        </p:spPr>
        <p:txBody>
          <a:bodyPr/>
          <a:lstStyle/>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English Advanced </a:t>
            </a:r>
          </a:p>
          <a:p>
            <a:pPr lvl="1">
              <a:spcBef>
                <a:spcPts val="600"/>
              </a:spcBef>
              <a:spcAft>
                <a:spcPts val="600"/>
              </a:spcAft>
              <a:buFont typeface="Wingdings" pitchFamily="2" charset="2"/>
              <a:buChar char="Ø"/>
            </a:pPr>
            <a:r>
              <a:rPr lang="en-AU" altLang="en-US" sz="2400" dirty="0">
                <a:latin typeface="Helvetica" charset="0"/>
              </a:rPr>
              <a:t>English Extension 1 (must be studied with Advanced)</a:t>
            </a:r>
          </a:p>
          <a:p>
            <a:pPr lvl="1">
              <a:spcBef>
                <a:spcPts val="600"/>
              </a:spcBef>
              <a:spcAft>
                <a:spcPts val="600"/>
              </a:spcAft>
              <a:buFont typeface="Wingdings" pitchFamily="2" charset="2"/>
              <a:buChar char="Ø"/>
            </a:pPr>
            <a:r>
              <a:rPr lang="en-AU" altLang="en-US" sz="2400" dirty="0">
                <a:latin typeface="Helvetica" charset="0"/>
              </a:rPr>
              <a:t>English Extension 2 (must be studied with Extension 1)</a:t>
            </a:r>
            <a:endParaRPr lang="en-AU" altLang="en-US" sz="2400" dirty="0">
              <a:latin typeface="Helvetica" pitchFamily="34" charset="0"/>
              <a:ea typeface="ＭＳ Ｐゴシック" pitchFamily="34" charset="-128"/>
              <a:cs typeface="Helvetica" pitchFamily="34" charset="0"/>
            </a:endParaRPr>
          </a:p>
          <a:p>
            <a:pPr marL="342900" indent="-342900">
              <a:spcBef>
                <a:spcPts val="600"/>
              </a:spcBef>
              <a:spcAft>
                <a:spcPts val="600"/>
              </a:spcAft>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rgbClr val="280070"/>
                </a:solidFill>
                <a:latin typeface="Helvetica" pitchFamily="34" charset="0"/>
                <a:ea typeface="ＭＳ Ｐゴシック" pitchFamily="34" charset="-128"/>
                <a:cs typeface="Helvetica" pitchFamily="34" charset="0"/>
              </a:rPr>
              <a:t>English Standard</a:t>
            </a:r>
          </a:p>
          <a:p>
            <a:pPr marL="342900" indent="-342900">
              <a:spcBef>
                <a:spcPts val="600"/>
              </a:spcBef>
              <a:spcAft>
                <a:spcPts val="600"/>
              </a:spcAft>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rgbClr val="280070"/>
                </a:solidFill>
                <a:latin typeface="Helvetica" pitchFamily="34" charset="0"/>
                <a:ea typeface="ＭＳ Ｐゴシック" pitchFamily="34" charset="-128"/>
                <a:cs typeface="Helvetica" pitchFamily="34" charset="0"/>
              </a:rPr>
              <a:t>English EAL/D</a:t>
            </a:r>
            <a:endParaRPr lang="en-AU" altLang="en-US" sz="2800" dirty="0">
              <a:latin typeface="Helvetica" pitchFamily="34" charset="0"/>
              <a:ea typeface="ＭＳ Ｐゴシック" pitchFamily="34" charset="-128"/>
              <a:cs typeface="Helvetica" pitchFamily="34" charset="0"/>
            </a:endParaRPr>
          </a:p>
          <a:p>
            <a:pPr marL="342900" indent="-342900">
              <a:spcBef>
                <a:spcPts val="600"/>
              </a:spcBef>
              <a:spcAft>
                <a:spcPts val="600"/>
              </a:spcAft>
              <a:buClr>
                <a:schemeClr val="tx1"/>
              </a:buClr>
              <a:buFont typeface="Arial" panose="020B0604020202020204" pitchFamily="34" charset="0"/>
              <a:buChar char="•"/>
              <a:defRPr/>
            </a:pPr>
            <a:r>
              <a:rPr lang="en-AU" altLang="en-US" sz="2800" b="1" dirty="0">
                <a:latin typeface="Helvetica" pitchFamily="34" charset="0"/>
                <a:ea typeface="ＭＳ Ｐゴシック" pitchFamily="34" charset="-128"/>
                <a:cs typeface="Helvetica" pitchFamily="34" charset="0"/>
              </a:rPr>
              <a:t> </a:t>
            </a:r>
            <a:r>
              <a:rPr lang="en-AU" altLang="en-US" sz="2800" b="1" dirty="0">
                <a:solidFill>
                  <a:srgbClr val="280070"/>
                </a:solidFill>
                <a:latin typeface="Helvetica" pitchFamily="34" charset="0"/>
                <a:ea typeface="ＭＳ Ｐゴシック" pitchFamily="34" charset="-128"/>
                <a:cs typeface="Helvetica" pitchFamily="34" charset="0"/>
              </a:rPr>
              <a:t>English Studies</a:t>
            </a:r>
            <a:endParaRPr lang="en-AU" altLang="en-US" sz="2800"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892044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sz="2800" dirty="0">
                <a:effectLst>
                  <a:outerShdw blurRad="38100" dist="38100" dir="2700000" algn="tl">
                    <a:srgbClr val="C0C0C0"/>
                  </a:outerShdw>
                </a:effectLst>
                <a:cs typeface="Arial" pitchFamily="34" charset="0"/>
              </a:rPr>
              <a:t>Mathematics – Year 11</a:t>
            </a:r>
            <a:endParaRPr lang="en-AU" sz="2800" dirty="0"/>
          </a:p>
        </p:txBody>
      </p:sp>
      <p:sp>
        <p:nvSpPr>
          <p:cNvPr id="3" name="Text Placeholder 2"/>
          <p:cNvSpPr>
            <a:spLocks noGrp="1"/>
          </p:cNvSpPr>
          <p:nvPr>
            <p:ph type="body" sz="quarter" idx="12"/>
          </p:nvPr>
        </p:nvSpPr>
        <p:spPr/>
        <p:txBody>
          <a:bodyPr/>
          <a:lstStyle/>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a:t>
            </a:r>
          </a:p>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 Extension (must be studied with Mathematics)</a:t>
            </a:r>
          </a:p>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 Standard</a:t>
            </a:r>
            <a:endParaRPr lang="en-AU" altLang="en-US" sz="2800"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534330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28701"/>
            <a:ext cx="8102283" cy="514349"/>
          </a:xfrm>
        </p:spPr>
        <p:txBody>
          <a:bodyPr/>
          <a:lstStyle/>
          <a:p>
            <a:pPr algn="ctr"/>
            <a:r>
              <a:rPr lang="en-AU" altLang="en-US" sz="2800" dirty="0">
                <a:effectLst>
                  <a:outerShdw blurRad="38100" dist="38100" dir="2700000" algn="tl">
                    <a:srgbClr val="C0C0C0"/>
                  </a:outerShdw>
                </a:effectLst>
                <a:cs typeface="Arial" pitchFamily="34" charset="0"/>
              </a:rPr>
              <a:t>Mathematics – Year 12</a:t>
            </a:r>
            <a:endParaRPr lang="en-AU" dirty="0"/>
          </a:p>
        </p:txBody>
      </p:sp>
      <p:sp>
        <p:nvSpPr>
          <p:cNvPr id="3" name="Text Placeholder 2"/>
          <p:cNvSpPr>
            <a:spLocks noGrp="1"/>
          </p:cNvSpPr>
          <p:nvPr>
            <p:ph type="body" sz="quarter" idx="12"/>
          </p:nvPr>
        </p:nvSpPr>
        <p:spPr>
          <a:xfrm>
            <a:off x="574833" y="1714500"/>
            <a:ext cx="8029575" cy="4305300"/>
          </a:xfrm>
        </p:spPr>
        <p:txBody>
          <a:bodyPr/>
          <a:lstStyle/>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 </a:t>
            </a:r>
          </a:p>
          <a:p>
            <a:pPr marL="800100" lvl="1" indent="-342900">
              <a:spcBef>
                <a:spcPts val="600"/>
              </a:spcBef>
              <a:spcAft>
                <a:spcPts val="600"/>
              </a:spcAft>
              <a:buFont typeface="Wingdings" panose="05000000000000000000" pitchFamily="2" charset="2"/>
              <a:buChar char="Ø"/>
              <a:defRPr/>
            </a:pPr>
            <a:r>
              <a:rPr lang="en-AU" altLang="en-US" dirty="0">
                <a:solidFill>
                  <a:srgbClr val="280070"/>
                </a:solidFill>
                <a:latin typeface="Helvetica" pitchFamily="34" charset="0"/>
                <a:ea typeface="ＭＳ Ｐゴシック" pitchFamily="34" charset="-128"/>
                <a:cs typeface="Helvetica" pitchFamily="34" charset="0"/>
              </a:rPr>
              <a:t>Mathematics Extension 1 </a:t>
            </a:r>
            <a:r>
              <a:rPr lang="en-AU" altLang="en-US" dirty="0">
                <a:latin typeface="Helvetica" pitchFamily="34" charset="0"/>
                <a:ea typeface="ＭＳ Ｐゴシック" pitchFamily="34" charset="-128"/>
                <a:cs typeface="Helvetica" pitchFamily="34" charset="0"/>
              </a:rPr>
              <a:t>(must be studied with Mathematics)</a:t>
            </a:r>
          </a:p>
          <a:p>
            <a:pPr marL="800100" lvl="1" indent="-342900">
              <a:spcBef>
                <a:spcPts val="600"/>
              </a:spcBef>
              <a:spcAft>
                <a:spcPts val="600"/>
              </a:spcAft>
              <a:buFont typeface="Wingdings" panose="05000000000000000000" pitchFamily="2" charset="2"/>
              <a:buChar char="Ø"/>
              <a:defRPr/>
            </a:pPr>
            <a:r>
              <a:rPr lang="en-AU" altLang="en-US" dirty="0">
                <a:solidFill>
                  <a:srgbClr val="280070"/>
                </a:solidFill>
                <a:latin typeface="Helvetica" pitchFamily="34" charset="0"/>
                <a:ea typeface="ＭＳ Ｐゴシック" pitchFamily="34" charset="-128"/>
                <a:cs typeface="Helvetica" pitchFamily="34" charset="0"/>
              </a:rPr>
              <a:t>Mathematics Extension 2 </a:t>
            </a:r>
            <a:r>
              <a:rPr lang="en-AU" altLang="en-US" dirty="0">
                <a:latin typeface="Helvetica" pitchFamily="34" charset="0"/>
                <a:ea typeface="ＭＳ Ｐゴシック" pitchFamily="34" charset="-128"/>
                <a:cs typeface="Helvetica" pitchFamily="34" charset="0"/>
              </a:rPr>
              <a:t>(must be studied with Mathematics Extension 1)</a:t>
            </a:r>
            <a:r>
              <a:rPr lang="en-AU" altLang="en-US" b="1" dirty="0">
                <a:solidFill>
                  <a:srgbClr val="280070"/>
                </a:solidFill>
                <a:latin typeface="Helvetica" pitchFamily="34" charset="0"/>
                <a:ea typeface="ＭＳ Ｐゴシック" pitchFamily="34" charset="-128"/>
                <a:cs typeface="Helvetica" pitchFamily="34" charset="0"/>
              </a:rPr>
              <a:t> </a:t>
            </a:r>
            <a:endParaRPr lang="en-AU" altLang="en-US" sz="2800" b="1" dirty="0">
              <a:solidFill>
                <a:srgbClr val="280070"/>
              </a:solidFill>
              <a:latin typeface="Helvetica" pitchFamily="34" charset="0"/>
              <a:ea typeface="ＭＳ Ｐゴシック" pitchFamily="34" charset="-128"/>
              <a:cs typeface="Helvetica" pitchFamily="34" charset="0"/>
            </a:endParaRPr>
          </a:p>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 Standard 2</a:t>
            </a:r>
          </a:p>
          <a:p>
            <a:pPr marL="342900" indent="-342900">
              <a:spcBef>
                <a:spcPts val="600"/>
              </a:spcBef>
              <a:spcAft>
                <a:spcPts val="600"/>
              </a:spcAft>
              <a:buFont typeface="Arial" panose="020B0604020202020204" pitchFamily="34" charset="0"/>
              <a:buChar char="•"/>
              <a:defRPr/>
            </a:pPr>
            <a:r>
              <a:rPr lang="en-AU" altLang="en-US" sz="2800" b="1" dirty="0">
                <a:solidFill>
                  <a:srgbClr val="280070"/>
                </a:solidFill>
                <a:latin typeface="Helvetica" pitchFamily="34" charset="0"/>
                <a:ea typeface="ＭＳ Ｐゴシック" pitchFamily="34" charset="-128"/>
                <a:cs typeface="Helvetica" pitchFamily="34" charset="0"/>
              </a:rPr>
              <a:t>Mathematics Standard 1</a:t>
            </a:r>
            <a:endParaRPr lang="en-AU" altLang="en-US" dirty="0">
              <a:latin typeface="Helvetica" pitchFamily="34" charset="0"/>
              <a:ea typeface="ＭＳ Ｐゴシック" pitchFamily="34" charset="-128"/>
              <a:cs typeface="Helvetica" pitchFamily="34" charset="0"/>
            </a:endParaRPr>
          </a:p>
          <a:p>
            <a:pPr marL="342900" indent="-342900">
              <a:spcBef>
                <a:spcPts val="600"/>
              </a:spcBef>
              <a:spcAft>
                <a:spcPts val="600"/>
              </a:spcAft>
              <a:buFont typeface="Arial" panose="020B0604020202020204" pitchFamily="34" charset="0"/>
              <a:buChar char="•"/>
              <a:defRPr/>
            </a:pPr>
            <a:endParaRPr lang="en-AU" altLang="en-US" sz="2800" b="1" dirty="0">
              <a:solidFill>
                <a:srgbClr val="280070"/>
              </a:solidFill>
              <a:latin typeface="Helvetica" pitchFamily="34" charset="0"/>
              <a:ea typeface="ＭＳ Ｐゴシック" pitchFamily="34" charset="-128"/>
              <a:cs typeface="Helvetica" pitchFamily="34" charset="0"/>
            </a:endParaRPr>
          </a:p>
          <a:p>
            <a:pPr>
              <a:spcBef>
                <a:spcPts val="600"/>
              </a:spcBef>
              <a:spcAft>
                <a:spcPts val="600"/>
              </a:spcAft>
              <a:defRPr/>
            </a:pPr>
            <a:endParaRPr lang="en-AU" altLang="en-US" sz="2800" dirty="0">
              <a:solidFill>
                <a:srgbClr val="280070"/>
              </a:solidFill>
              <a:latin typeface="Helvetica" pitchFamily="34" charset="0"/>
              <a:ea typeface="ＭＳ Ｐゴシック" pitchFamily="34" charset="-128"/>
              <a:cs typeface="Helvetica" pitchFamily="34" charset="0"/>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237441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62051"/>
            <a:ext cx="8102283" cy="552449"/>
          </a:xfrm>
        </p:spPr>
        <p:txBody>
          <a:bodyPr/>
          <a:lstStyle/>
          <a:p>
            <a:pPr algn="ctr"/>
            <a:r>
              <a:rPr lang="en-US" altLang="en-US" sz="2800" dirty="0">
                <a:effectLst>
                  <a:outerShdw blurRad="38100" dist="38100" dir="2700000" algn="tl">
                    <a:srgbClr val="C0C0C0"/>
                  </a:outerShdw>
                </a:effectLst>
                <a:cs typeface="Arial" pitchFamily="34" charset="0"/>
              </a:rPr>
              <a:t>Languages</a:t>
            </a:r>
            <a:endParaRPr lang="en-AU" sz="2800" dirty="0"/>
          </a:p>
        </p:txBody>
      </p:sp>
      <p:sp>
        <p:nvSpPr>
          <p:cNvPr id="3" name="Text Placeholder 2"/>
          <p:cNvSpPr>
            <a:spLocks noGrp="1"/>
          </p:cNvSpPr>
          <p:nvPr>
            <p:ph type="body" sz="quarter" idx="12"/>
          </p:nvPr>
        </p:nvSpPr>
        <p:spPr>
          <a:xfrm>
            <a:off x="574833" y="1924050"/>
            <a:ext cx="8029575" cy="4057650"/>
          </a:xfrm>
        </p:spPr>
        <p:txBody>
          <a:bodyPr/>
          <a:lstStyle/>
          <a:p>
            <a:pPr marL="342900" indent="-342900">
              <a:spcBef>
                <a:spcPts val="600"/>
              </a:spcBef>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Eligibility criteria apply to language courses:</a:t>
            </a:r>
          </a:p>
          <a:p>
            <a:pPr marL="342900" indent="-342900">
              <a:spcBef>
                <a:spcPts val="600"/>
              </a:spcBef>
              <a:buFont typeface="Wingdings" panose="05000000000000000000" pitchFamily="2" charset="2"/>
              <a:buChar char="Ø"/>
              <a:defRPr/>
            </a:pPr>
            <a:r>
              <a:rPr lang="en-US" altLang="en-US" sz="2400" dirty="0">
                <a:latin typeface="Helvetica" pitchFamily="34" charset="0"/>
                <a:ea typeface="ＭＳ Ｐゴシック" pitchFamily="34" charset="-128"/>
                <a:cs typeface="Helvetica" pitchFamily="34" charset="0"/>
              </a:rPr>
              <a:t>Beginners</a:t>
            </a:r>
          </a:p>
          <a:p>
            <a:pPr marL="342900" indent="-342900">
              <a:spcBef>
                <a:spcPts val="600"/>
              </a:spcBef>
              <a:buFont typeface="Wingdings" panose="05000000000000000000" pitchFamily="2" charset="2"/>
              <a:buChar char="Ø"/>
              <a:defRPr/>
            </a:pPr>
            <a:r>
              <a:rPr lang="en-US" altLang="en-US" sz="2400" dirty="0">
                <a:latin typeface="Helvetica" pitchFamily="34" charset="0"/>
                <a:ea typeface="ＭＳ Ｐゴシック" pitchFamily="34" charset="-128"/>
                <a:cs typeface="Helvetica" pitchFamily="34" charset="0"/>
              </a:rPr>
              <a:t>Continuers</a:t>
            </a:r>
          </a:p>
          <a:p>
            <a:pPr marL="342900" indent="-342900">
              <a:spcBef>
                <a:spcPts val="600"/>
              </a:spcBef>
              <a:buFont typeface="Wingdings" panose="05000000000000000000" pitchFamily="2" charset="2"/>
              <a:buChar char="Ø"/>
              <a:defRPr/>
            </a:pPr>
            <a:r>
              <a:rPr lang="en-US" altLang="en-US" sz="2400" dirty="0">
                <a:latin typeface="Helvetica" pitchFamily="34" charset="0"/>
                <a:ea typeface="ＭＳ Ｐゴシック" pitchFamily="34" charset="-128"/>
                <a:cs typeface="Helvetica" pitchFamily="34" charset="0"/>
              </a:rPr>
              <a:t>Language in Context (Chinese, Indonesian, Japanese, Korean)</a:t>
            </a:r>
          </a:p>
          <a:p>
            <a:pPr marL="342900" indent="-342900">
              <a:spcBef>
                <a:spcPts val="600"/>
              </a:spcBef>
              <a:buFont typeface="Wingdings" panose="05000000000000000000" pitchFamily="2" charset="2"/>
              <a:buChar char="Ø"/>
              <a:defRPr/>
            </a:pPr>
            <a:r>
              <a:rPr lang="en-US" altLang="en-US" sz="2400" dirty="0">
                <a:latin typeface="Helvetica" pitchFamily="34" charset="0"/>
                <a:ea typeface="ＭＳ Ｐゴシック" pitchFamily="34" charset="-128"/>
                <a:cs typeface="Helvetica" pitchFamily="34" charset="0"/>
              </a:rPr>
              <a:t>Language and Literature (Chinese, Indonesian, Japanese, Korean)</a:t>
            </a:r>
          </a:p>
          <a:p>
            <a:pPr marL="342900" indent="-342900">
              <a:spcBef>
                <a:spcPts val="600"/>
              </a:spcBef>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Extension courses are available for some Continuers courses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3654684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57530" y="1362661"/>
            <a:ext cx="8102283" cy="558849"/>
          </a:xfrm>
        </p:spPr>
        <p:txBody>
          <a:bodyPr/>
          <a:lstStyle/>
          <a:p>
            <a:pPr algn="ctr"/>
            <a:r>
              <a:rPr lang="en-US" sz="3200" dirty="0">
                <a:effectLst>
                  <a:outerShdw blurRad="38100" dist="38100" dir="2700000" algn="tl">
                    <a:srgbClr val="000000">
                      <a:alpha val="43137"/>
                    </a:srgbClr>
                  </a:outerShdw>
                </a:effectLst>
              </a:rPr>
              <a:t>Purpose of this presentation</a:t>
            </a:r>
          </a:p>
        </p:txBody>
      </p:sp>
      <p:sp>
        <p:nvSpPr>
          <p:cNvPr id="3" name="Text Placeholder 2"/>
          <p:cNvSpPr>
            <a:spLocks noGrp="1"/>
          </p:cNvSpPr>
          <p:nvPr>
            <p:ph type="body" sz="quarter" idx="12"/>
          </p:nvPr>
        </p:nvSpPr>
        <p:spPr/>
        <p:txBody>
          <a:bodyPr/>
          <a:lstStyle/>
          <a:p>
            <a:pPr algn="ctr">
              <a:lnSpc>
                <a:spcPct val="150000"/>
              </a:lnSpc>
            </a:pPr>
            <a:r>
              <a:rPr lang="en-US" sz="2800" dirty="0"/>
              <a:t>This presentation has been developed to assist schools to provide relevant NSW Education Standards Authority (NESA) information to Year 10 students and their parents. </a:t>
            </a:r>
          </a:p>
        </p:txBody>
      </p:sp>
      <p:sp>
        <p:nvSpPr>
          <p:cNvPr id="4" name="Text Placeholder 3"/>
          <p:cNvSpPr>
            <a:spLocks noGrp="1"/>
          </p:cNvSpPr>
          <p:nvPr>
            <p:ph type="body" sz="quarter" idx="13"/>
          </p:nvPr>
        </p:nvSpPr>
        <p:spPr/>
        <p:txBody>
          <a:bodyPr/>
          <a:lstStyle/>
          <a:p>
            <a:r>
              <a:rPr lang="en-US" dirty="0"/>
              <a:t>Year 10 Subject Selection for Stage 6</a:t>
            </a:r>
          </a:p>
        </p:txBody>
      </p:sp>
    </p:spTree>
    <p:extLst>
      <p:ext uri="{BB962C8B-B14F-4D97-AF65-F5344CB8AC3E}">
        <p14:creationId xmlns:p14="http://schemas.microsoft.com/office/powerpoint/2010/main" val="568518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90601"/>
            <a:ext cx="8102283" cy="514349"/>
          </a:xfrm>
        </p:spPr>
        <p:txBody>
          <a:bodyPr/>
          <a:lstStyle/>
          <a:p>
            <a:pPr algn="ctr"/>
            <a:r>
              <a:rPr lang="en-AU" altLang="en-US" sz="2800" dirty="0">
                <a:effectLst>
                  <a:outerShdw blurRad="38100" dist="38100" dir="2700000" algn="tl">
                    <a:srgbClr val="C0C0C0"/>
                  </a:outerShdw>
                </a:effectLst>
                <a:cs typeface="Arial" pitchFamily="34" charset="0"/>
              </a:rPr>
              <a:t>Additional Extension Courses</a:t>
            </a:r>
            <a:endParaRPr lang="en-AU" sz="28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6" name="Rectangle 4"/>
          <p:cNvSpPr txBox="1">
            <a:spLocks noChangeArrowheads="1"/>
          </p:cNvSpPr>
          <p:nvPr/>
        </p:nvSpPr>
        <p:spPr bwMode="auto">
          <a:xfrm>
            <a:off x="574833" y="1657350"/>
            <a:ext cx="8065930" cy="4473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pitchFamily="34" charset="0"/>
              <a:buNone/>
            </a:pPr>
            <a:r>
              <a:rPr lang="en-AU" altLang="en-US" sz="2400" b="1" dirty="0">
                <a:latin typeface="Helvetica" charset="0"/>
              </a:rPr>
              <a:t>	</a:t>
            </a:r>
            <a:r>
              <a:rPr lang="en-AU" altLang="en-US" sz="2800" b="1" dirty="0">
                <a:solidFill>
                  <a:srgbClr val="280070"/>
                </a:solidFill>
                <a:latin typeface="Helvetica" charset="0"/>
              </a:rPr>
              <a:t>Year 12</a:t>
            </a:r>
          </a:p>
          <a:p>
            <a:pPr lvl="1">
              <a:lnSpc>
                <a:spcPct val="150000"/>
              </a:lnSpc>
              <a:spcBef>
                <a:spcPts val="600"/>
              </a:spcBef>
              <a:buFont typeface="Arial" pitchFamily="34" charset="0"/>
              <a:buChar char="•"/>
            </a:pPr>
            <a:r>
              <a:rPr lang="en-AU" altLang="en-US" dirty="0">
                <a:latin typeface="Helvetica" charset="0"/>
              </a:rPr>
              <a:t>History Extension</a:t>
            </a:r>
          </a:p>
          <a:p>
            <a:pPr lvl="1">
              <a:lnSpc>
                <a:spcPct val="150000"/>
              </a:lnSpc>
              <a:spcBef>
                <a:spcPts val="600"/>
              </a:spcBef>
              <a:buFont typeface="Arial" pitchFamily="34" charset="0"/>
              <a:buChar char="•"/>
            </a:pPr>
            <a:r>
              <a:rPr lang="en-AU" altLang="en-US" dirty="0">
                <a:latin typeface="Helvetica" charset="0"/>
              </a:rPr>
              <a:t>Music Extension</a:t>
            </a:r>
          </a:p>
          <a:p>
            <a:pPr lvl="1">
              <a:lnSpc>
                <a:spcPct val="150000"/>
              </a:lnSpc>
              <a:spcBef>
                <a:spcPts val="600"/>
              </a:spcBef>
              <a:buFont typeface="Arial" pitchFamily="34" charset="0"/>
              <a:buChar char="•"/>
            </a:pPr>
            <a:r>
              <a:rPr lang="en-AU" altLang="en-US" dirty="0">
                <a:latin typeface="Helvetica" charset="0"/>
              </a:rPr>
              <a:t>Science Extension</a:t>
            </a:r>
          </a:p>
          <a:p>
            <a:pPr lvl="1">
              <a:lnSpc>
                <a:spcPct val="150000"/>
              </a:lnSpc>
              <a:spcBef>
                <a:spcPts val="600"/>
              </a:spcBef>
              <a:buFont typeface="Arial" pitchFamily="34" charset="0"/>
              <a:buChar char="•"/>
            </a:pPr>
            <a:r>
              <a:rPr lang="en-AU" altLang="en-US" dirty="0">
                <a:latin typeface="Helvetica" charset="0"/>
              </a:rPr>
              <a:t>Extension courses are also available for selected Languages and VET courses</a:t>
            </a:r>
          </a:p>
        </p:txBody>
      </p:sp>
    </p:spTree>
    <p:extLst>
      <p:ext uri="{BB962C8B-B14F-4D97-AF65-F5344CB8AC3E}">
        <p14:creationId xmlns:p14="http://schemas.microsoft.com/office/powerpoint/2010/main" val="1782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238251"/>
            <a:ext cx="8102283" cy="495299"/>
          </a:xfrm>
        </p:spPr>
        <p:txBody>
          <a:bodyPr/>
          <a:lstStyle/>
          <a:p>
            <a:pPr algn="ctr"/>
            <a:r>
              <a:rPr lang="en-AU" altLang="en-US" sz="2800" dirty="0">
                <a:effectLst>
                  <a:outerShdw blurRad="38100" dist="38100" dir="2700000" algn="tl">
                    <a:srgbClr val="C0C0C0"/>
                  </a:outerShdw>
                </a:effectLst>
                <a:cs typeface="Arial" pitchFamily="34" charset="0"/>
              </a:rPr>
              <a:t>Life Skills Courses</a:t>
            </a:r>
            <a:endParaRPr lang="en-AU" sz="2800" dirty="0"/>
          </a:p>
        </p:txBody>
      </p:sp>
      <p:sp>
        <p:nvSpPr>
          <p:cNvPr id="3" name="Text Placeholder 2"/>
          <p:cNvSpPr>
            <a:spLocks noGrp="1"/>
          </p:cNvSpPr>
          <p:nvPr>
            <p:ph type="body" sz="quarter" idx="12"/>
          </p:nvPr>
        </p:nvSpPr>
        <p:spPr>
          <a:xfrm>
            <a:off x="574833" y="2095500"/>
            <a:ext cx="8029575" cy="3649980"/>
          </a:xfrm>
        </p:spPr>
        <p:txBody>
          <a:bodyPr/>
          <a:lstStyle/>
          <a:p>
            <a:pPr marL="400050" lvl="1">
              <a:spcBef>
                <a:spcPts val="1800"/>
              </a:spcBef>
              <a:spcAft>
                <a:spcPts val="600"/>
              </a:spcAft>
              <a:defRPr/>
            </a:pPr>
            <a:r>
              <a:rPr lang="en-AU" altLang="en-US" sz="2400" dirty="0">
                <a:latin typeface="Helvetica" pitchFamily="34" charset="0"/>
                <a:ea typeface="ＭＳ Ｐゴシック" pitchFamily="34" charset="-128"/>
                <a:cs typeface="Helvetica" pitchFamily="34" charset="0"/>
              </a:rPr>
              <a:t>Life Skills Courses are designed for a small percentage of students with </a:t>
            </a:r>
            <a:r>
              <a:rPr lang="en-AU" altLang="en-US" sz="2400" b="1" dirty="0">
                <a:solidFill>
                  <a:srgbClr val="280070"/>
                </a:solidFill>
                <a:latin typeface="Helvetica" pitchFamily="34" charset="0"/>
                <a:ea typeface="ＭＳ Ｐゴシック" pitchFamily="34" charset="-128"/>
                <a:cs typeface="Helvetica" pitchFamily="34" charset="0"/>
              </a:rPr>
              <a:t>special education needs</a:t>
            </a:r>
            <a:r>
              <a:rPr lang="en-AU" altLang="en-US" sz="2400" dirty="0">
                <a:latin typeface="Helvetica" pitchFamily="34" charset="0"/>
                <a:ea typeface="ＭＳ Ｐゴシック" pitchFamily="34" charset="-128"/>
                <a:cs typeface="Helvetica" pitchFamily="34" charset="0"/>
              </a:rPr>
              <a:t>. Life Skills Courses:</a:t>
            </a:r>
          </a:p>
          <a:p>
            <a:pPr marL="742950" lvl="1" indent="-342900">
              <a:spcBef>
                <a:spcPts val="1800"/>
              </a:spcBef>
              <a:spcAft>
                <a:spcPts val="600"/>
              </a:spcAft>
              <a:buFont typeface="Arial" panose="020B0604020202020204" pitchFamily="34" charset="0"/>
              <a:buChar char="•"/>
              <a:defRPr/>
            </a:pPr>
            <a:r>
              <a:rPr lang="en-AU" altLang="en-US" sz="2400" dirty="0">
                <a:latin typeface="Helvetica" pitchFamily="34" charset="0"/>
                <a:ea typeface="ＭＳ Ｐゴシック" pitchFamily="34" charset="-128"/>
                <a:cs typeface="Helvetica" pitchFamily="34" charset="0"/>
              </a:rPr>
              <a:t>have Board Developed Course status</a:t>
            </a:r>
          </a:p>
          <a:p>
            <a:pPr marL="742950" lvl="1" indent="-342900">
              <a:spcBef>
                <a:spcPts val="1800"/>
              </a:spcBef>
              <a:spcAft>
                <a:spcPts val="600"/>
              </a:spcAft>
              <a:buFont typeface="Arial" panose="020B0604020202020204" pitchFamily="34" charset="0"/>
              <a:buChar char="•"/>
              <a:defRPr/>
            </a:pPr>
            <a:r>
              <a:rPr lang="en-AU" altLang="en-US" sz="2400" dirty="0">
                <a:latin typeface="Helvetica" pitchFamily="34" charset="0"/>
                <a:ea typeface="ＭＳ Ｐゴシック" pitchFamily="34" charset="-128"/>
                <a:cs typeface="Helvetica" pitchFamily="34" charset="0"/>
              </a:rPr>
              <a:t>contribute to the attainment of the HSC</a:t>
            </a:r>
          </a:p>
          <a:p>
            <a:pPr marL="742950" lvl="1" indent="-342900">
              <a:spcBef>
                <a:spcPts val="1800"/>
              </a:spcBef>
              <a:spcAft>
                <a:spcPts val="600"/>
              </a:spcAft>
              <a:buFont typeface="Arial" panose="020B0604020202020204" pitchFamily="34" charset="0"/>
              <a:buChar char="•"/>
              <a:defRPr/>
            </a:pPr>
            <a:r>
              <a:rPr lang="en-AU" altLang="en-US" sz="2400" dirty="0">
                <a:latin typeface="Helvetica" pitchFamily="34" charset="0"/>
                <a:ea typeface="ＭＳ Ｐゴシック" pitchFamily="34" charset="-128"/>
                <a:cs typeface="Helvetica" pitchFamily="34" charset="0"/>
              </a:rPr>
              <a:t>do not have HSC examinations and so do not contribute to the calculation of an ATAR</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4006370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85851"/>
            <a:ext cx="8102283" cy="854710"/>
          </a:xfrm>
        </p:spPr>
        <p:txBody>
          <a:bodyPr/>
          <a:lstStyle/>
          <a:p>
            <a:pPr algn="ctr"/>
            <a:r>
              <a:rPr lang="en-AU" altLang="en-US" sz="2800" dirty="0">
                <a:effectLst>
                  <a:outerShdw blurRad="38100" dist="38100" dir="2700000" algn="tl">
                    <a:srgbClr val="C0C0C0"/>
                  </a:outerShdw>
                </a:effectLst>
                <a:cs typeface="Arial" pitchFamily="34" charset="0"/>
              </a:rPr>
              <a:t>Vocational Education &amp; Training (VET) in the HSC</a:t>
            </a:r>
            <a:endParaRPr lang="en-AU" sz="2800" dirty="0"/>
          </a:p>
        </p:txBody>
      </p:sp>
      <p:sp>
        <p:nvSpPr>
          <p:cNvPr id="3" name="Text Placeholder 2"/>
          <p:cNvSpPr>
            <a:spLocks noGrp="1"/>
          </p:cNvSpPr>
          <p:nvPr>
            <p:ph type="body" sz="quarter" idx="12"/>
          </p:nvPr>
        </p:nvSpPr>
        <p:spPr>
          <a:xfrm>
            <a:off x="574833" y="2095500"/>
            <a:ext cx="8029575" cy="4019550"/>
          </a:xfrm>
        </p:spPr>
        <p:txBody>
          <a:bodyPr/>
          <a:lstStyle/>
          <a:p>
            <a:pPr marL="342900" indent="-342900">
              <a:spcBef>
                <a:spcPts val="1200"/>
              </a:spcBef>
              <a:buFont typeface="Arial" panose="020B0604020202020204" pitchFamily="34" charset="0"/>
              <a:buChar char="•"/>
            </a:pPr>
            <a:r>
              <a:rPr lang="en-US" altLang="en-US" sz="2400" dirty="0">
                <a:latin typeface="Helvetica" charset="0"/>
              </a:rPr>
              <a:t>Package/endorse VET qualifications for HSC unit credit</a:t>
            </a:r>
          </a:p>
          <a:p>
            <a:pPr marL="342900" indent="-342900">
              <a:spcBef>
                <a:spcPts val="1200"/>
              </a:spcBef>
              <a:buFont typeface="Arial" panose="020B0604020202020204" pitchFamily="34" charset="0"/>
              <a:buChar char="•"/>
            </a:pPr>
            <a:r>
              <a:rPr lang="en-US" altLang="en-US" sz="2400" dirty="0">
                <a:latin typeface="Helvetica" charset="0"/>
              </a:rPr>
              <a:t>Board Developed VET courses</a:t>
            </a:r>
          </a:p>
          <a:p>
            <a:pPr marL="800100" lvl="1" indent="-342900">
              <a:spcBef>
                <a:spcPts val="1200"/>
              </a:spcBef>
              <a:buFont typeface="Arial" panose="020B0604020202020204" pitchFamily="34" charset="0"/>
              <a:buChar char="•"/>
            </a:pPr>
            <a:r>
              <a:rPr lang="en-US" altLang="en-US" sz="2000" dirty="0">
                <a:latin typeface="Helvetica" charset="0"/>
              </a:rPr>
              <a:t>Stage 6 Industry Curriculum Frameworks</a:t>
            </a:r>
          </a:p>
          <a:p>
            <a:pPr marL="342900" indent="-342900">
              <a:spcBef>
                <a:spcPts val="1200"/>
              </a:spcBef>
              <a:buFont typeface="Arial" panose="020B0604020202020204" pitchFamily="34" charset="0"/>
              <a:buChar char="•"/>
            </a:pPr>
            <a:r>
              <a:rPr lang="en-US" altLang="en-US" sz="2400" dirty="0">
                <a:latin typeface="Helvetica" charset="0"/>
              </a:rPr>
              <a:t>Board Endorsed VET courses</a:t>
            </a:r>
          </a:p>
          <a:p>
            <a:pPr marL="800100" lvl="1" indent="-342900">
              <a:spcBef>
                <a:spcPts val="1200"/>
              </a:spcBef>
              <a:buFont typeface="Arial" panose="020B0604020202020204" pitchFamily="34" charset="0"/>
              <a:buChar char="•"/>
            </a:pPr>
            <a:r>
              <a:rPr lang="en-US" altLang="en-US" sz="2000" dirty="0">
                <a:latin typeface="Helvetica" charset="0"/>
              </a:rPr>
              <a:t>Stage 6 (Years 11–12)</a:t>
            </a:r>
          </a:p>
          <a:p>
            <a:pPr marL="342900" indent="-342900">
              <a:spcBef>
                <a:spcPts val="1200"/>
              </a:spcBef>
              <a:buFont typeface="Arial" panose="020B0604020202020204" pitchFamily="34" charset="0"/>
              <a:buChar char="•"/>
            </a:pPr>
            <a:r>
              <a:rPr lang="en-US" altLang="en-US" sz="2400" dirty="0">
                <a:latin typeface="Helvetica" charset="0"/>
              </a:rPr>
              <a:t>Courses may be available to:</a:t>
            </a:r>
          </a:p>
          <a:p>
            <a:pPr marL="800100" lvl="1" indent="-342900">
              <a:spcBef>
                <a:spcPts val="600"/>
              </a:spcBef>
              <a:buFont typeface="Wingdings" panose="05000000000000000000" pitchFamily="2" charset="2"/>
              <a:buChar char="Ø"/>
            </a:pPr>
            <a:r>
              <a:rPr lang="en-US" altLang="en-US" sz="2000" dirty="0">
                <a:latin typeface="Helvetica" charset="0"/>
              </a:rPr>
              <a:t>all students</a:t>
            </a:r>
          </a:p>
          <a:p>
            <a:pPr marL="800100" lvl="1" indent="-342900">
              <a:spcBef>
                <a:spcPts val="600"/>
              </a:spcBef>
              <a:buFont typeface="Wingdings" panose="05000000000000000000" pitchFamily="2" charset="2"/>
              <a:buChar char="Ø"/>
            </a:pPr>
            <a:r>
              <a:rPr lang="en-US" altLang="en-US" sz="2000" dirty="0">
                <a:latin typeface="Helvetica" charset="0"/>
              </a:rPr>
              <a:t>school-based trainees only</a:t>
            </a:r>
          </a:p>
          <a:p>
            <a:pPr marL="800100" lvl="1" indent="-342900">
              <a:spcBef>
                <a:spcPts val="600"/>
              </a:spcBef>
              <a:buFont typeface="Wingdings" panose="05000000000000000000" pitchFamily="2" charset="2"/>
              <a:buChar char="Ø"/>
            </a:pPr>
            <a:r>
              <a:rPr lang="en-US" altLang="en-US" sz="2000" dirty="0">
                <a:latin typeface="Helvetica" charset="0"/>
              </a:rPr>
              <a:t>school-based apprentices only</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2852554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890294"/>
            <a:ext cx="8102283" cy="552449"/>
          </a:xfrm>
        </p:spPr>
        <p:txBody>
          <a:bodyPr/>
          <a:lstStyle/>
          <a:p>
            <a:pPr algn="ctr"/>
            <a:r>
              <a:rPr lang="en-AU" altLang="en-US" sz="2800" dirty="0">
                <a:effectLst>
                  <a:outerShdw blurRad="38100" dist="38100" dir="2700000" algn="tl">
                    <a:srgbClr val="000000">
                      <a:alpha val="43137"/>
                    </a:srgbClr>
                  </a:outerShdw>
                </a:effectLst>
                <a:ea typeface="ＭＳ Ｐゴシック" pitchFamily="34" charset="-128"/>
              </a:rPr>
              <a:t>VET in the HSC</a:t>
            </a:r>
            <a:endParaRPr lang="en-AU"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a:p>
            <a:endParaRPr lang="en-AU" dirty="0"/>
          </a:p>
        </p:txBody>
      </p:sp>
      <p:grpSp>
        <p:nvGrpSpPr>
          <p:cNvPr id="7" name="Group 4">
            <a:extLst>
              <a:ext uri="{FF2B5EF4-FFF2-40B4-BE49-F238E27FC236}">
                <a16:creationId xmlns:a16="http://schemas.microsoft.com/office/drawing/2014/main" xmlns="" id="{78827EEB-A69C-431E-B95D-D1EA1618DBEA}"/>
              </a:ext>
            </a:extLst>
          </p:cNvPr>
          <p:cNvGrpSpPr>
            <a:grpSpLocks/>
          </p:cNvGrpSpPr>
          <p:nvPr/>
        </p:nvGrpSpPr>
        <p:grpSpPr bwMode="auto">
          <a:xfrm>
            <a:off x="379020" y="1445441"/>
            <a:ext cx="8208962" cy="2859087"/>
            <a:chOff x="144" y="1056"/>
            <a:chExt cx="5424" cy="1824"/>
          </a:xfrm>
        </p:grpSpPr>
        <p:sp>
          <p:nvSpPr>
            <p:cNvPr id="8" name="Rectangle 5">
              <a:extLst>
                <a:ext uri="{FF2B5EF4-FFF2-40B4-BE49-F238E27FC236}">
                  <a16:creationId xmlns:a16="http://schemas.microsoft.com/office/drawing/2014/main" xmlns="" id="{C28C4641-74BB-4DC1-8C5D-63045593799F}"/>
                </a:ext>
              </a:extLst>
            </p:cNvPr>
            <p:cNvSpPr>
              <a:spLocks noChangeArrowheads="1"/>
            </p:cNvSpPr>
            <p:nvPr/>
          </p:nvSpPr>
          <p:spPr bwMode="auto">
            <a:xfrm>
              <a:off x="144" y="1056"/>
              <a:ext cx="5424" cy="1824"/>
            </a:xfrm>
            <a:prstGeom prst="rect">
              <a:avLst/>
            </a:prstGeom>
            <a:noFill/>
            <a:ln w="12700">
              <a:solidFill>
                <a:schemeClr val="accent1"/>
              </a:solidFill>
              <a:miter lim="800000"/>
              <a:headEnd/>
              <a:tailEnd/>
            </a:ln>
            <a:effectLst>
              <a:outerShdw blurRad="63500" dist="107763" dir="2700000" algn="ctr" rotWithShape="0">
                <a:srgbClr val="993300">
                  <a:alpha val="50000"/>
                </a:srgbClr>
              </a:outerShdw>
            </a:effectLst>
          </p:spPr>
          <p:txBody>
            <a:bodyPr/>
            <a:lstStyle/>
            <a:p>
              <a:pPr>
                <a:defRPr/>
              </a:pPr>
              <a:endParaRPr lang="en-US">
                <a:latin typeface="Arial Black" charset="0"/>
                <a:cs typeface="ヒラギノ角ゴ Pro W3" charset="-128"/>
              </a:endParaRPr>
            </a:p>
          </p:txBody>
        </p:sp>
        <p:sp>
          <p:nvSpPr>
            <p:cNvPr id="9" name="Rectangle 6">
              <a:extLst>
                <a:ext uri="{FF2B5EF4-FFF2-40B4-BE49-F238E27FC236}">
                  <a16:creationId xmlns:a16="http://schemas.microsoft.com/office/drawing/2014/main" xmlns="" id="{F2B26348-1144-4231-802B-7099E7C4EDCE}"/>
                </a:ext>
              </a:extLst>
            </p:cNvPr>
            <p:cNvSpPr>
              <a:spLocks noChangeArrowheads="1"/>
            </p:cNvSpPr>
            <p:nvPr/>
          </p:nvSpPr>
          <p:spPr bwMode="auto">
            <a:xfrm>
              <a:off x="1394" y="1095"/>
              <a:ext cx="2961"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endParaRPr lang="en-US" altLang="en-US"/>
            </a:p>
          </p:txBody>
        </p:sp>
        <p:sp>
          <p:nvSpPr>
            <p:cNvPr id="10" name="Line 7">
              <a:extLst>
                <a:ext uri="{FF2B5EF4-FFF2-40B4-BE49-F238E27FC236}">
                  <a16:creationId xmlns:a16="http://schemas.microsoft.com/office/drawing/2014/main" xmlns="" id="{FA0DDD47-02C6-4279-B8E3-AE8F63E1AAEE}"/>
                </a:ext>
              </a:extLst>
            </p:cNvPr>
            <p:cNvSpPr>
              <a:spLocks noChangeShapeType="1"/>
            </p:cNvSpPr>
            <p:nvPr/>
          </p:nvSpPr>
          <p:spPr bwMode="auto">
            <a:xfrm>
              <a:off x="2856" y="1429"/>
              <a:ext cx="1" cy="117"/>
            </a:xfrm>
            <a:prstGeom prst="line">
              <a:avLst/>
            </a:prstGeom>
            <a:noFill/>
            <a:ln w="11113">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1" name="Line 8">
              <a:extLst>
                <a:ext uri="{FF2B5EF4-FFF2-40B4-BE49-F238E27FC236}">
                  <a16:creationId xmlns:a16="http://schemas.microsoft.com/office/drawing/2014/main" xmlns="" id="{D4DA8D74-E825-4811-8FAD-3C563DE3892E}"/>
                </a:ext>
              </a:extLst>
            </p:cNvPr>
            <p:cNvSpPr>
              <a:spLocks noChangeShapeType="1"/>
            </p:cNvSpPr>
            <p:nvPr/>
          </p:nvSpPr>
          <p:spPr bwMode="auto">
            <a:xfrm>
              <a:off x="1478" y="1546"/>
              <a:ext cx="1" cy="100"/>
            </a:xfrm>
            <a:prstGeom prst="line">
              <a:avLst/>
            </a:prstGeom>
            <a:noFill/>
            <a:ln w="11113">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2" name="Line 9">
              <a:extLst>
                <a:ext uri="{FF2B5EF4-FFF2-40B4-BE49-F238E27FC236}">
                  <a16:creationId xmlns:a16="http://schemas.microsoft.com/office/drawing/2014/main" xmlns="" id="{12CB8A74-4284-49DC-966B-2777E0AC2813}"/>
                </a:ext>
              </a:extLst>
            </p:cNvPr>
            <p:cNvSpPr>
              <a:spLocks noChangeShapeType="1"/>
            </p:cNvSpPr>
            <p:nvPr/>
          </p:nvSpPr>
          <p:spPr bwMode="auto">
            <a:xfrm>
              <a:off x="4219" y="1546"/>
              <a:ext cx="1" cy="100"/>
            </a:xfrm>
            <a:prstGeom prst="line">
              <a:avLst/>
            </a:prstGeom>
            <a:noFill/>
            <a:ln w="11113">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3" name="Line 10">
              <a:extLst>
                <a:ext uri="{FF2B5EF4-FFF2-40B4-BE49-F238E27FC236}">
                  <a16:creationId xmlns:a16="http://schemas.microsoft.com/office/drawing/2014/main" xmlns="" id="{58978FE8-14C0-4EAD-8A30-352E5ED64E4D}"/>
                </a:ext>
              </a:extLst>
            </p:cNvPr>
            <p:cNvSpPr>
              <a:spLocks noChangeShapeType="1"/>
            </p:cNvSpPr>
            <p:nvPr/>
          </p:nvSpPr>
          <p:spPr bwMode="auto">
            <a:xfrm>
              <a:off x="1478" y="1546"/>
              <a:ext cx="1378" cy="1"/>
            </a:xfrm>
            <a:prstGeom prst="line">
              <a:avLst/>
            </a:prstGeom>
            <a:noFill/>
            <a:ln w="11113">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4" name="Line 11">
              <a:extLst>
                <a:ext uri="{FF2B5EF4-FFF2-40B4-BE49-F238E27FC236}">
                  <a16:creationId xmlns:a16="http://schemas.microsoft.com/office/drawing/2014/main" xmlns="" id="{2EA03AA5-12A2-4BD4-9502-EF054892363D}"/>
                </a:ext>
              </a:extLst>
            </p:cNvPr>
            <p:cNvSpPr>
              <a:spLocks noChangeShapeType="1"/>
            </p:cNvSpPr>
            <p:nvPr/>
          </p:nvSpPr>
          <p:spPr bwMode="auto">
            <a:xfrm>
              <a:off x="2856" y="1546"/>
              <a:ext cx="1363" cy="1"/>
            </a:xfrm>
            <a:prstGeom prst="line">
              <a:avLst/>
            </a:prstGeom>
            <a:noFill/>
            <a:ln w="11113">
              <a:solidFill>
                <a:schemeClr val="bg2"/>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5" name="Rectangle 12">
              <a:extLst>
                <a:ext uri="{FF2B5EF4-FFF2-40B4-BE49-F238E27FC236}">
                  <a16:creationId xmlns:a16="http://schemas.microsoft.com/office/drawing/2014/main" xmlns="" id="{6F0067A1-EF1F-488E-AEB0-D1B16DB2F27E}"/>
                </a:ext>
              </a:extLst>
            </p:cNvPr>
            <p:cNvSpPr>
              <a:spLocks noChangeArrowheads="1"/>
            </p:cNvSpPr>
            <p:nvPr/>
          </p:nvSpPr>
          <p:spPr bwMode="auto">
            <a:xfrm>
              <a:off x="159" y="1646"/>
              <a:ext cx="2638"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endParaRPr lang="en-US" altLang="en-US"/>
            </a:p>
          </p:txBody>
        </p:sp>
        <p:sp>
          <p:nvSpPr>
            <p:cNvPr id="16" name="Rectangle 13">
              <a:extLst>
                <a:ext uri="{FF2B5EF4-FFF2-40B4-BE49-F238E27FC236}">
                  <a16:creationId xmlns:a16="http://schemas.microsoft.com/office/drawing/2014/main" xmlns="" id="{B2014C6E-0713-4250-B42A-9B6E33DBE924}"/>
                </a:ext>
              </a:extLst>
            </p:cNvPr>
            <p:cNvSpPr>
              <a:spLocks noChangeArrowheads="1"/>
            </p:cNvSpPr>
            <p:nvPr/>
          </p:nvSpPr>
          <p:spPr bwMode="auto">
            <a:xfrm>
              <a:off x="774" y="1685"/>
              <a:ext cx="176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r>
                <a:rPr lang="en-US" altLang="en-US" sz="2200" dirty="0">
                  <a:solidFill>
                    <a:srgbClr val="280070"/>
                  </a:solidFill>
                </a:rPr>
                <a:t>Vocation Context</a:t>
              </a:r>
              <a:endParaRPr lang="en-US" altLang="en-US" sz="1800" dirty="0">
                <a:solidFill>
                  <a:srgbClr val="280070"/>
                </a:solidFill>
                <a:latin typeface="Times New Roman" panose="02020603050405020304" pitchFamily="18" charset="0"/>
              </a:endParaRPr>
            </a:p>
          </p:txBody>
        </p:sp>
        <p:sp>
          <p:nvSpPr>
            <p:cNvPr id="17" name="Rectangle 14">
              <a:extLst>
                <a:ext uri="{FF2B5EF4-FFF2-40B4-BE49-F238E27FC236}">
                  <a16:creationId xmlns:a16="http://schemas.microsoft.com/office/drawing/2014/main" xmlns="" id="{99501F00-022D-4E34-83AB-1377C02C057E}"/>
                </a:ext>
              </a:extLst>
            </p:cNvPr>
            <p:cNvSpPr>
              <a:spLocks noChangeArrowheads="1"/>
            </p:cNvSpPr>
            <p:nvPr/>
          </p:nvSpPr>
          <p:spPr bwMode="auto">
            <a:xfrm>
              <a:off x="480" y="1920"/>
              <a:ext cx="188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r>
                <a:rPr lang="en-US" altLang="en-US" sz="2000" b="1" dirty="0">
                  <a:latin typeface="Arial" panose="020B0604020202020204" pitchFamily="34" charset="0"/>
                </a:rPr>
                <a:t>Requirements from the </a:t>
              </a:r>
              <a:endParaRPr lang="en-AU" altLang="en-US" sz="2000" b="1" dirty="0">
                <a:latin typeface="Arial" panose="020B0604020202020204" pitchFamily="34" charset="0"/>
              </a:endParaRPr>
            </a:p>
            <a:p>
              <a:r>
                <a:rPr lang="en-US" altLang="en-US" sz="2000" b="1" dirty="0">
                  <a:latin typeface="Arial" panose="020B0604020202020204" pitchFamily="34" charset="0"/>
                </a:rPr>
                <a:t>Training Package</a:t>
              </a:r>
              <a:endParaRPr lang="en-US" altLang="en-US" sz="1800" dirty="0">
                <a:latin typeface="Times New Roman" panose="02020603050405020304" pitchFamily="18" charset="0"/>
              </a:endParaRPr>
            </a:p>
          </p:txBody>
        </p:sp>
        <p:sp>
          <p:nvSpPr>
            <p:cNvPr id="18" name="Rectangle 15">
              <a:extLst>
                <a:ext uri="{FF2B5EF4-FFF2-40B4-BE49-F238E27FC236}">
                  <a16:creationId xmlns:a16="http://schemas.microsoft.com/office/drawing/2014/main" xmlns="" id="{16BF75F0-D30B-4BCC-BCEC-79449DB0FB4E}"/>
                </a:ext>
              </a:extLst>
            </p:cNvPr>
            <p:cNvSpPr>
              <a:spLocks noChangeArrowheads="1"/>
            </p:cNvSpPr>
            <p:nvPr/>
          </p:nvSpPr>
          <p:spPr bwMode="auto">
            <a:xfrm>
              <a:off x="480" y="2400"/>
              <a:ext cx="217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r>
                <a:rPr lang="en-US" altLang="en-US" sz="1700" b="1">
                  <a:latin typeface="Arial" panose="020B0604020202020204" pitchFamily="34" charset="0"/>
                </a:rPr>
                <a:t>Competency-based assessment</a:t>
              </a:r>
              <a:endParaRPr lang="en-US" altLang="en-US" sz="1800">
                <a:latin typeface="Times New Roman" panose="02020603050405020304" pitchFamily="18" charset="0"/>
              </a:endParaRPr>
            </a:p>
          </p:txBody>
        </p:sp>
        <p:sp>
          <p:nvSpPr>
            <p:cNvPr id="19" name="Rectangle 16">
              <a:extLst>
                <a:ext uri="{FF2B5EF4-FFF2-40B4-BE49-F238E27FC236}">
                  <a16:creationId xmlns:a16="http://schemas.microsoft.com/office/drawing/2014/main" xmlns="" id="{FCB5A77E-EA79-4099-9E69-F1F9C83ACF07}"/>
                </a:ext>
              </a:extLst>
            </p:cNvPr>
            <p:cNvSpPr>
              <a:spLocks noChangeArrowheads="1"/>
            </p:cNvSpPr>
            <p:nvPr/>
          </p:nvSpPr>
          <p:spPr bwMode="auto">
            <a:xfrm>
              <a:off x="2880" y="1632"/>
              <a:ext cx="2639"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endParaRPr lang="en-US" altLang="en-US"/>
            </a:p>
          </p:txBody>
        </p:sp>
        <p:sp>
          <p:nvSpPr>
            <p:cNvPr id="20" name="Rectangle 17">
              <a:extLst>
                <a:ext uri="{FF2B5EF4-FFF2-40B4-BE49-F238E27FC236}">
                  <a16:creationId xmlns:a16="http://schemas.microsoft.com/office/drawing/2014/main" xmlns="" id="{593BD602-4DE2-4FF4-9BED-B98D01292A6F}"/>
                </a:ext>
              </a:extLst>
            </p:cNvPr>
            <p:cNvSpPr>
              <a:spLocks noChangeArrowheads="1"/>
            </p:cNvSpPr>
            <p:nvPr/>
          </p:nvSpPr>
          <p:spPr bwMode="auto">
            <a:xfrm>
              <a:off x="3706" y="1685"/>
              <a:ext cx="129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r>
                <a:rPr lang="en-US" altLang="en-US" sz="2200" dirty="0">
                  <a:solidFill>
                    <a:srgbClr val="280070"/>
                  </a:solidFill>
                </a:rPr>
                <a:t>HSC Context</a:t>
              </a:r>
              <a:endParaRPr lang="en-US" altLang="en-US" sz="1800" dirty="0">
                <a:solidFill>
                  <a:srgbClr val="280070"/>
                </a:solidFill>
                <a:latin typeface="Times New Roman" panose="02020603050405020304" pitchFamily="18" charset="0"/>
              </a:endParaRPr>
            </a:p>
          </p:txBody>
        </p:sp>
        <p:sp>
          <p:nvSpPr>
            <p:cNvPr id="21" name="Rectangle 18">
              <a:extLst>
                <a:ext uri="{FF2B5EF4-FFF2-40B4-BE49-F238E27FC236}">
                  <a16:creationId xmlns:a16="http://schemas.microsoft.com/office/drawing/2014/main" xmlns="" id="{AE32D556-7C3C-488B-BECB-3441A91E3D6C}"/>
                </a:ext>
              </a:extLst>
            </p:cNvPr>
            <p:cNvSpPr>
              <a:spLocks noChangeArrowheads="1"/>
            </p:cNvSpPr>
            <p:nvPr/>
          </p:nvSpPr>
          <p:spPr bwMode="auto">
            <a:xfrm>
              <a:off x="3217" y="1920"/>
              <a:ext cx="1882"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r>
                <a:rPr lang="en-US" altLang="en-US" sz="2000" b="1">
                  <a:latin typeface="Arial" panose="020B0604020202020204" pitchFamily="34" charset="0"/>
                </a:rPr>
                <a:t>Requirements from the </a:t>
              </a:r>
              <a:endParaRPr lang="en-AU" altLang="en-US" sz="2000" b="1">
                <a:latin typeface="Arial" panose="020B0604020202020204" pitchFamily="34" charset="0"/>
              </a:endParaRPr>
            </a:p>
            <a:p>
              <a:r>
                <a:rPr lang="en-US" altLang="en-US" sz="2000" b="1">
                  <a:latin typeface="Arial" panose="020B0604020202020204" pitchFamily="34" charset="0"/>
                </a:rPr>
                <a:t>Board of Studies</a:t>
              </a:r>
              <a:endParaRPr lang="en-US" altLang="en-US" sz="1800">
                <a:latin typeface="Times New Roman" panose="02020603050405020304" pitchFamily="18" charset="0"/>
              </a:endParaRPr>
            </a:p>
          </p:txBody>
        </p:sp>
        <p:sp>
          <p:nvSpPr>
            <p:cNvPr id="22" name="Rectangle 19">
              <a:extLst>
                <a:ext uri="{FF2B5EF4-FFF2-40B4-BE49-F238E27FC236}">
                  <a16:creationId xmlns:a16="http://schemas.microsoft.com/office/drawing/2014/main" xmlns="" id="{FD567BBC-CB9C-461C-8285-09E654883808}"/>
                </a:ext>
              </a:extLst>
            </p:cNvPr>
            <p:cNvSpPr>
              <a:spLocks noChangeArrowheads="1"/>
            </p:cNvSpPr>
            <p:nvPr/>
          </p:nvSpPr>
          <p:spPr bwMode="auto">
            <a:xfrm>
              <a:off x="3217" y="2352"/>
              <a:ext cx="182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r>
                <a:rPr lang="en-US" altLang="en-US" sz="1700" b="1">
                  <a:latin typeface="Arial" panose="020B0604020202020204" pitchFamily="34" charset="0"/>
                </a:rPr>
                <a:t>Optional</a:t>
              </a:r>
              <a:r>
                <a:rPr lang="en-US" altLang="en-US" sz="1700" b="1">
                  <a:solidFill>
                    <a:srgbClr val="FFFFFF"/>
                  </a:solidFill>
                  <a:latin typeface="Arial" panose="020B0604020202020204" pitchFamily="34" charset="0"/>
                </a:rPr>
                <a:t> </a:t>
              </a:r>
              <a:r>
                <a:rPr lang="en-US" altLang="en-US" sz="1700" b="1">
                  <a:latin typeface="Arial" panose="020B0604020202020204" pitchFamily="34" charset="0"/>
                </a:rPr>
                <a:t>HSC Examination</a:t>
              </a:r>
            </a:p>
            <a:p>
              <a:r>
                <a:rPr lang="en-US" altLang="en-US" sz="1700" b="1">
                  <a:latin typeface="Arial" panose="020B0604020202020204" pitchFamily="34" charset="0"/>
                </a:rPr>
                <a:t>   (for 240-hour courses)</a:t>
              </a:r>
              <a:endParaRPr lang="en-US" altLang="en-US" sz="1800">
                <a:latin typeface="Times New Roman" panose="02020603050405020304" pitchFamily="18" charset="0"/>
              </a:endParaRPr>
            </a:p>
          </p:txBody>
        </p:sp>
        <p:sp>
          <p:nvSpPr>
            <p:cNvPr id="23" name="Rectangle 20">
              <a:extLst>
                <a:ext uri="{FF2B5EF4-FFF2-40B4-BE49-F238E27FC236}">
                  <a16:creationId xmlns:a16="http://schemas.microsoft.com/office/drawing/2014/main" xmlns="" id="{A52E3CC2-BF2C-4874-84E9-C698021BB62E}"/>
                </a:ext>
              </a:extLst>
            </p:cNvPr>
            <p:cNvSpPr>
              <a:spLocks noChangeArrowheads="1"/>
            </p:cNvSpPr>
            <p:nvPr/>
          </p:nvSpPr>
          <p:spPr bwMode="auto">
            <a:xfrm>
              <a:off x="3217" y="2496"/>
              <a:ext cx="17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endParaRPr lang="en-US" altLang="en-US" sz="1700" b="1">
                <a:latin typeface="Arial" panose="020B0604020202020204" pitchFamily="34" charset="0"/>
              </a:endParaRPr>
            </a:p>
            <a:p>
              <a:r>
                <a:rPr lang="en-US" altLang="en-US" sz="1700" b="1">
                  <a:latin typeface="Arial" panose="020B0604020202020204" pitchFamily="34" charset="0"/>
                </a:rPr>
                <a:t>Assessment requirements</a:t>
              </a:r>
              <a:endParaRPr lang="en-US" altLang="en-US" sz="1800">
                <a:latin typeface="Times New Roman" panose="02020603050405020304" pitchFamily="18" charset="0"/>
              </a:endParaRPr>
            </a:p>
          </p:txBody>
        </p:sp>
        <p:sp>
          <p:nvSpPr>
            <p:cNvPr id="24" name="Rectangle 21">
              <a:extLst>
                <a:ext uri="{FF2B5EF4-FFF2-40B4-BE49-F238E27FC236}">
                  <a16:creationId xmlns:a16="http://schemas.microsoft.com/office/drawing/2014/main" xmlns="" id="{A0557615-511D-4A5A-8563-417864419ECC}"/>
                </a:ext>
              </a:extLst>
            </p:cNvPr>
            <p:cNvSpPr>
              <a:spLocks noChangeArrowheads="1"/>
            </p:cNvSpPr>
            <p:nvPr/>
          </p:nvSpPr>
          <p:spPr bwMode="auto">
            <a:xfrm>
              <a:off x="1200" y="1073"/>
              <a:ext cx="3648"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endParaRPr lang="en-US" altLang="en-US"/>
            </a:p>
          </p:txBody>
        </p:sp>
        <p:sp>
          <p:nvSpPr>
            <p:cNvPr id="25" name="Rectangle 22">
              <a:extLst>
                <a:ext uri="{FF2B5EF4-FFF2-40B4-BE49-F238E27FC236}">
                  <a16:creationId xmlns:a16="http://schemas.microsoft.com/office/drawing/2014/main" xmlns="" id="{3775C81B-A68F-45F5-AA95-BE9FFB3DA0B4}"/>
                </a:ext>
              </a:extLst>
            </p:cNvPr>
            <p:cNvSpPr>
              <a:spLocks noChangeArrowheads="1"/>
            </p:cNvSpPr>
            <p:nvPr/>
          </p:nvSpPr>
          <p:spPr bwMode="auto">
            <a:xfrm>
              <a:off x="1296" y="1104"/>
              <a:ext cx="37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algn="ctr"/>
              <a:r>
                <a:rPr lang="en-US" altLang="en-US" sz="2000" dirty="0">
                  <a:latin typeface="Verdana" panose="020B0604030504040204" pitchFamily="34" charset="0"/>
                </a:rPr>
                <a:t>Industry Curriculum Frameworks</a:t>
              </a:r>
            </a:p>
          </p:txBody>
        </p:sp>
        <p:sp>
          <p:nvSpPr>
            <p:cNvPr id="26" name="Rectangle 23">
              <a:extLst>
                <a:ext uri="{FF2B5EF4-FFF2-40B4-BE49-F238E27FC236}">
                  <a16:creationId xmlns:a16="http://schemas.microsoft.com/office/drawing/2014/main" xmlns="" id="{CC401703-DB3D-4FD9-99D5-1560BF63BD9C}"/>
                </a:ext>
              </a:extLst>
            </p:cNvPr>
            <p:cNvSpPr>
              <a:spLocks noChangeArrowheads="1"/>
            </p:cNvSpPr>
            <p:nvPr/>
          </p:nvSpPr>
          <p:spPr bwMode="auto">
            <a:xfrm>
              <a:off x="1200" y="1073"/>
              <a:ext cx="3648" cy="356"/>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endParaRPr lang="en-US" altLang="en-US"/>
            </a:p>
          </p:txBody>
        </p:sp>
      </p:grpSp>
      <p:sp>
        <p:nvSpPr>
          <p:cNvPr id="27" name="Rectangle 3">
            <a:extLst>
              <a:ext uri="{FF2B5EF4-FFF2-40B4-BE49-F238E27FC236}">
                <a16:creationId xmlns:a16="http://schemas.microsoft.com/office/drawing/2014/main" xmlns="" id="{64CBC628-9649-49F3-80E0-484EA304DBFF}"/>
              </a:ext>
            </a:extLst>
          </p:cNvPr>
          <p:cNvSpPr txBox="1">
            <a:spLocks noChangeArrowheads="1"/>
          </p:cNvSpPr>
          <p:nvPr/>
        </p:nvSpPr>
        <p:spPr>
          <a:xfrm>
            <a:off x="538480" y="4402618"/>
            <a:ext cx="7796212" cy="1981200"/>
          </a:xfrm>
          <a:prstGeom prst="rect">
            <a:avLst/>
          </a:prstGeom>
        </p:spPr>
        <p:txBody>
          <a:bodyPr/>
          <a:lstStyle/>
          <a:p>
            <a:pPr marL="342900" indent="-342900" defTabSz="457200">
              <a:spcBef>
                <a:spcPct val="20000"/>
              </a:spcBef>
              <a:buFont typeface="Arial" pitchFamily="34" charset="0"/>
              <a:buChar char="•"/>
              <a:defRPr/>
            </a:pPr>
            <a:r>
              <a:rPr lang="en-US" sz="2500" dirty="0">
                <a:latin typeface="+mn-lt"/>
                <a:ea typeface="Geneva" charset="0"/>
                <a:cs typeface="Geneva" charset="0"/>
              </a:rPr>
              <a:t>VET courses let you complete a workplace credential while still at school </a:t>
            </a:r>
          </a:p>
          <a:p>
            <a:pPr marL="342900" indent="-342900" defTabSz="457200">
              <a:spcBef>
                <a:spcPts val="1775"/>
              </a:spcBef>
              <a:spcAft>
                <a:spcPts val="1800"/>
              </a:spcAft>
              <a:buFont typeface="Arial" pitchFamily="34" charset="0"/>
              <a:buChar char="•"/>
              <a:defRPr/>
            </a:pPr>
            <a:r>
              <a:rPr lang="en-GB" sz="2500" dirty="0">
                <a:latin typeface="+mn-lt"/>
                <a:ea typeface="Geneva" charset="0"/>
                <a:cs typeface="Geneva" charset="0"/>
              </a:rPr>
              <a:t>Qualifications are recognised Australia</a:t>
            </a:r>
            <a:r>
              <a:rPr lang="en-AU" sz="2500" dirty="0">
                <a:latin typeface="+mn-lt"/>
                <a:ea typeface="Geneva" charset="0"/>
                <a:cs typeface="Geneva" charset="0"/>
              </a:rPr>
              <a:t>-wide </a:t>
            </a:r>
            <a:br>
              <a:rPr lang="en-AU" sz="2500" dirty="0">
                <a:latin typeface="+mn-lt"/>
                <a:ea typeface="Geneva" charset="0"/>
                <a:cs typeface="Geneva" charset="0"/>
              </a:rPr>
            </a:br>
            <a:r>
              <a:rPr lang="en-AU" sz="2500" dirty="0">
                <a:latin typeface="+mn-lt"/>
                <a:ea typeface="Geneva" charset="0"/>
                <a:cs typeface="Geneva" charset="0"/>
              </a:rPr>
              <a:t>(AQF – Australian Qualifications Framework)</a:t>
            </a:r>
            <a:endParaRPr lang="en-US" sz="2500" dirty="0">
              <a:latin typeface="+mn-lt"/>
              <a:ea typeface="Geneva" charset="0"/>
              <a:cs typeface="Geneva" charset="0"/>
            </a:endParaRPr>
          </a:p>
        </p:txBody>
      </p:sp>
    </p:spTree>
    <p:extLst>
      <p:ext uri="{BB962C8B-B14F-4D97-AF65-F5344CB8AC3E}">
        <p14:creationId xmlns:p14="http://schemas.microsoft.com/office/powerpoint/2010/main" val="3231501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04901"/>
            <a:ext cx="8102283" cy="552449"/>
          </a:xfrm>
        </p:spPr>
        <p:txBody>
          <a:bodyPr/>
          <a:lstStyle/>
          <a:p>
            <a:pPr algn="ctr"/>
            <a:r>
              <a:rPr lang="en-AU" altLang="en-US" sz="2800" dirty="0">
                <a:effectLst>
                  <a:outerShdw blurRad="38100" dist="38100" dir="2700000" algn="tl">
                    <a:srgbClr val="000000">
                      <a:alpha val="43137"/>
                    </a:srgbClr>
                  </a:outerShdw>
                </a:effectLst>
                <a:ea typeface="ＭＳ Ｐゴシック" pitchFamily="34" charset="-128"/>
              </a:rPr>
              <a:t>Industry curriculum framework</a:t>
            </a:r>
            <a:endParaRPr lang="en-AU"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574833" y="1657350"/>
            <a:ext cx="8029575" cy="4286250"/>
          </a:xfrm>
        </p:spPr>
        <p:txBody>
          <a:bodyPr/>
          <a:lstStyle/>
          <a:p>
            <a:pPr marL="342900" indent="-342900">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Board Developed HSC VET syllabus</a:t>
            </a: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Based on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nationally</a:t>
            </a:r>
            <a:r>
              <a:rPr lang="en-US" altLang="en-US" sz="2400" dirty="0">
                <a:latin typeface="Helvetica" panose="020B0604020202020204" pitchFamily="34" charset="0"/>
                <a:ea typeface="ＭＳ Ｐゴシック" pitchFamily="34" charset="-128"/>
                <a:cs typeface="Helvetica" panose="020B0604020202020204" pitchFamily="34" charset="0"/>
              </a:rPr>
              <a:t> endorsed Training Package(s)</a:t>
            </a:r>
          </a:p>
          <a:p>
            <a:pPr marL="774900" lvl="2" indent="-342900">
              <a:buClr>
                <a:schemeClr val="tx1"/>
              </a:buClr>
              <a:buFont typeface="Aparajita"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lists which qualifications and units of competency have been included in the HSC syllabus</a:t>
            </a:r>
          </a:p>
          <a:p>
            <a:pPr marL="774900" lvl="2" indent="-342900">
              <a:buClr>
                <a:schemeClr val="tx1"/>
              </a:buClr>
              <a:buFont typeface="Aparajita"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describes how units of competency are arranged into HSC VET courses</a:t>
            </a:r>
            <a:endParaRPr lang="en-US" altLang="en-US" sz="1200" dirty="0">
              <a:ea typeface="ＭＳ Ｐゴシック" pitchFamily="34" charset="-128"/>
            </a:endParaRP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Includes HSC outcomes and content</a:t>
            </a: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Has an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optiona</a:t>
            </a:r>
            <a:r>
              <a:rPr lang="en-US" altLang="en-US" sz="2400" dirty="0">
                <a:latin typeface="Helvetica" panose="020B0604020202020204" pitchFamily="34" charset="0"/>
                <a:ea typeface="ＭＳ Ｐゴシック" pitchFamily="34" charset="-128"/>
                <a:cs typeface="Helvetica" panose="020B0604020202020204" pitchFamily="34" charset="0"/>
              </a:rPr>
              <a:t>l HSC examination</a:t>
            </a:r>
          </a:p>
          <a:p>
            <a:pPr marL="774900" lvl="2" indent="-342900">
              <a:buClr>
                <a:schemeClr val="tx1"/>
              </a:buClr>
              <a:buFont typeface="Aparajita"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provides access to ATAR pathway</a:t>
            </a:r>
          </a:p>
          <a:p>
            <a:pPr marL="342900" indent="-342900">
              <a:spcBef>
                <a:spcPts val="1200"/>
              </a:spcBef>
              <a:buClr>
                <a:schemeClr val="tx1"/>
              </a:buClr>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Includes a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mandatory</a:t>
            </a:r>
            <a:r>
              <a:rPr lang="en-US" altLang="en-US" sz="2400" dirty="0">
                <a:latin typeface="Helvetica" panose="020B0604020202020204" pitchFamily="34" charset="0"/>
                <a:ea typeface="ＭＳ Ｐゴシック" pitchFamily="34" charset="-128"/>
                <a:cs typeface="Helvetica" panose="020B0604020202020204" pitchFamily="34" charset="0"/>
              </a:rPr>
              <a:t> work placement</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a:p>
            <a:endParaRPr lang="en-AU" dirty="0"/>
          </a:p>
        </p:txBody>
      </p:sp>
    </p:spTree>
    <p:extLst>
      <p:ext uri="{BB962C8B-B14F-4D97-AF65-F5344CB8AC3E}">
        <p14:creationId xmlns:p14="http://schemas.microsoft.com/office/powerpoint/2010/main" val="378513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04901"/>
            <a:ext cx="8102283" cy="552449"/>
          </a:xfrm>
        </p:spPr>
        <p:txBody>
          <a:bodyPr/>
          <a:lstStyle/>
          <a:p>
            <a:pPr algn="ctr"/>
            <a:r>
              <a:rPr lang="en-AU" altLang="en-US" sz="2800" dirty="0">
                <a:effectLst>
                  <a:outerShdw blurRad="38100" dist="38100" dir="2700000" algn="tl">
                    <a:srgbClr val="000000">
                      <a:alpha val="43137"/>
                    </a:srgbClr>
                  </a:outerShdw>
                </a:effectLst>
                <a:ea typeface="ＭＳ Ｐゴシック" pitchFamily="34" charset="-128"/>
              </a:rPr>
              <a:t>VET Assessment</a:t>
            </a:r>
            <a:endParaRPr lang="en-AU"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a:p>
            <a:endParaRPr lang="en-AU" dirty="0"/>
          </a:p>
        </p:txBody>
      </p:sp>
      <p:sp>
        <p:nvSpPr>
          <p:cNvPr id="8" name="Rectangle 3">
            <a:extLst>
              <a:ext uri="{FF2B5EF4-FFF2-40B4-BE49-F238E27FC236}">
                <a16:creationId xmlns:a16="http://schemas.microsoft.com/office/drawing/2014/main" xmlns="" id="{CF5067C4-7902-4924-8FC7-2AD23B09CD5C}"/>
              </a:ext>
            </a:extLst>
          </p:cNvPr>
          <p:cNvSpPr txBox="1">
            <a:spLocks noChangeArrowheads="1"/>
          </p:cNvSpPr>
          <p:nvPr/>
        </p:nvSpPr>
        <p:spPr>
          <a:xfrm>
            <a:off x="827088" y="1700213"/>
            <a:ext cx="7772400" cy="3463925"/>
          </a:xfrm>
          <a:prstGeom prst="rect">
            <a:avLst/>
          </a:prstGeom>
        </p:spPr>
        <p:txBody>
          <a:bodyPr/>
          <a:lstStyle/>
          <a:p>
            <a:pPr marL="342900" indent="-342900" defTabSz="457200">
              <a:spcBef>
                <a:spcPct val="20000"/>
              </a:spcBef>
              <a:spcAft>
                <a:spcPts val="600"/>
              </a:spcAft>
              <a:buFont typeface="Times" charset="0"/>
              <a:buNone/>
              <a:defRPr/>
            </a:pPr>
            <a:endParaRPr lang="en-US" sz="3200" dirty="0">
              <a:latin typeface="+mn-lt"/>
              <a:ea typeface="Geneva" charset="0"/>
              <a:cs typeface="Geneva" charset="0"/>
            </a:endParaRPr>
          </a:p>
          <a:p>
            <a:pPr marL="342900" indent="-342900" defTabSz="457200">
              <a:spcBef>
                <a:spcPts val="1800"/>
              </a:spcBef>
              <a:spcAft>
                <a:spcPts val="600"/>
              </a:spcAft>
              <a:buFont typeface="Arial" pitchFamily="34" charset="0"/>
              <a:buChar char="•"/>
              <a:defRPr/>
            </a:pPr>
            <a:r>
              <a:rPr lang="en-US" sz="3200" dirty="0">
                <a:latin typeface="+mn-lt"/>
                <a:ea typeface="Geneva" charset="0"/>
                <a:cs typeface="Geneva" charset="0"/>
              </a:rPr>
              <a:t>Assessment is competency based</a:t>
            </a:r>
          </a:p>
          <a:p>
            <a:pPr marL="342900" indent="-342900" defTabSz="457200">
              <a:spcBef>
                <a:spcPts val="1800"/>
              </a:spcBef>
              <a:spcAft>
                <a:spcPts val="600"/>
              </a:spcAft>
              <a:buFont typeface="Arial" pitchFamily="34" charset="0"/>
              <a:buChar char="•"/>
              <a:defRPr/>
            </a:pPr>
            <a:r>
              <a:rPr lang="en-US" sz="3200" dirty="0">
                <a:latin typeface="+mn-lt"/>
                <a:ea typeface="Geneva" charset="0"/>
                <a:cs typeface="Geneva" charset="0"/>
              </a:rPr>
              <a:t>Assessment of relevant tasks counts towards AQF VET qualification component</a:t>
            </a:r>
          </a:p>
        </p:txBody>
      </p:sp>
    </p:spTree>
    <p:extLst>
      <p:ext uri="{BB962C8B-B14F-4D97-AF65-F5344CB8AC3E}">
        <p14:creationId xmlns:p14="http://schemas.microsoft.com/office/powerpoint/2010/main" val="2628176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27761"/>
            <a:ext cx="8102283" cy="579119"/>
          </a:xfrm>
        </p:spPr>
        <p:txBody>
          <a:bodyPr/>
          <a:lstStyle/>
          <a:p>
            <a:pPr algn="ctr"/>
            <a:r>
              <a:rPr lang="en-US" altLang="en-US" sz="2800" dirty="0">
                <a:effectLst>
                  <a:outerShdw blurRad="38100" dist="38100" dir="2700000" algn="tl">
                    <a:srgbClr val="000000">
                      <a:alpha val="43137"/>
                    </a:srgbClr>
                  </a:outerShdw>
                </a:effectLst>
                <a:ea typeface="ＭＳ Ｐゴシック" pitchFamily="34" charset="-128"/>
              </a:rPr>
              <a:t>VET: Board Developed Courses</a:t>
            </a:r>
            <a:endParaRPr lang="en-AU" sz="2800"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538480" y="1963968"/>
            <a:ext cx="4058127" cy="3221037"/>
          </a:xfrm>
        </p:spPr>
        <p:txBody>
          <a:bodyPr/>
          <a:lstStyle/>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Automotive</a:t>
            </a: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Business Services</a:t>
            </a:r>
          </a:p>
          <a:p>
            <a:pPr marL="800100" lvl="1" indent="-342900">
              <a:lnSpc>
                <a:spcPct val="90000"/>
              </a:lnSpc>
              <a:spcBef>
                <a:spcPts val="600"/>
              </a:spcBef>
              <a:spcAft>
                <a:spcPts val="600"/>
              </a:spcAft>
              <a:buFont typeface="Arial" panose="020B0604020202020204" pitchFamily="34" charset="0"/>
              <a:buChar char="•"/>
            </a:pPr>
            <a:r>
              <a:rPr lang="en-US" altLang="en-US" sz="2400" dirty="0">
                <a:solidFill>
                  <a:srgbClr val="280070"/>
                </a:solidFill>
                <a:latin typeface="Helvetica" charset="0"/>
              </a:rPr>
              <a:t>Construction</a:t>
            </a:r>
          </a:p>
          <a:p>
            <a:pPr marL="800100" lvl="1" indent="-342900">
              <a:lnSpc>
                <a:spcPct val="90000"/>
              </a:lnSpc>
              <a:spcBef>
                <a:spcPts val="600"/>
              </a:spcBef>
              <a:spcAft>
                <a:spcPts val="600"/>
              </a:spcAft>
              <a:buFont typeface="Arial" panose="020B0604020202020204" pitchFamily="34" charset="0"/>
              <a:buChar char="•"/>
            </a:pPr>
            <a:r>
              <a:rPr lang="en-US" altLang="en-US" sz="2400" dirty="0" err="1">
                <a:latin typeface="Helvetica" charset="0"/>
              </a:rPr>
              <a:t>Electrotechnology</a:t>
            </a:r>
            <a:endParaRPr lang="en-US" altLang="en-US" sz="2400" dirty="0">
              <a:latin typeface="Helvetica" charset="0"/>
            </a:endParaRP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Entertainment Industry</a:t>
            </a: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Financial Services</a:t>
            </a:r>
          </a:p>
          <a:p>
            <a:pPr marL="800100" lvl="1" indent="-342900">
              <a:lnSpc>
                <a:spcPct val="90000"/>
              </a:lnSpc>
              <a:spcBef>
                <a:spcPts val="600"/>
              </a:spcBef>
              <a:spcAft>
                <a:spcPts val="600"/>
              </a:spcAft>
              <a:buFont typeface="Arial" panose="020B0604020202020204" pitchFamily="34" charset="0"/>
              <a:buChar char="•"/>
            </a:pPr>
            <a:r>
              <a:rPr lang="en-US" altLang="en-US" sz="2400" dirty="0">
                <a:solidFill>
                  <a:srgbClr val="280070"/>
                </a:solidFill>
                <a:latin typeface="Helvetica" charset="0"/>
              </a:rPr>
              <a:t>Hospitality</a:t>
            </a:r>
          </a:p>
          <a:p>
            <a:pPr lvl="1">
              <a:lnSpc>
                <a:spcPct val="90000"/>
              </a:lnSpc>
              <a:spcBef>
                <a:spcPts val="600"/>
              </a:spcBef>
              <a:spcAft>
                <a:spcPts val="600"/>
              </a:spcAft>
              <a:buFont typeface="Arial" pitchFamily="34" charset="0"/>
              <a:buChar char="•"/>
            </a:pPr>
            <a:endParaRPr lang="en-US" altLang="en-US" sz="2400" dirty="0">
              <a:latin typeface="Helvetica" charset="0"/>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5" name="Rectangle 4"/>
          <p:cNvSpPr/>
          <p:nvPr/>
        </p:nvSpPr>
        <p:spPr>
          <a:xfrm>
            <a:off x="4175760" y="1996440"/>
            <a:ext cx="4602480" cy="3520964"/>
          </a:xfrm>
          <a:prstGeom prst="rect">
            <a:avLst/>
          </a:prstGeom>
        </p:spPr>
        <p:txBody>
          <a:bodyPr wrap="square">
            <a:spAutoFit/>
          </a:bodyPr>
          <a:lstStyle/>
          <a:p>
            <a:pPr marL="800100" lvl="1" indent="-342900">
              <a:lnSpc>
                <a:spcPct val="90000"/>
              </a:lnSpc>
              <a:spcBef>
                <a:spcPts val="600"/>
              </a:spcBef>
              <a:spcAft>
                <a:spcPts val="600"/>
              </a:spcAft>
              <a:buFont typeface="Arial" panose="020B0604020202020204" pitchFamily="34" charset="0"/>
              <a:buChar char="•"/>
            </a:pPr>
            <a:r>
              <a:rPr lang="en-AU" altLang="en-US" sz="2400" dirty="0">
                <a:latin typeface="Helvetica" charset="0"/>
              </a:rPr>
              <a:t>Human Services</a:t>
            </a:r>
            <a:endParaRPr lang="en-US" altLang="en-US" sz="2400" dirty="0">
              <a:latin typeface="Helvetica" charset="0"/>
            </a:endParaRP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Information</a:t>
            </a:r>
            <a:r>
              <a:rPr lang="en-AU" altLang="en-US" sz="2400" dirty="0">
                <a:latin typeface="Helvetica" charset="0"/>
              </a:rPr>
              <a:t> </a:t>
            </a:r>
            <a:r>
              <a:rPr lang="en-US" altLang="en-US" sz="2400" dirty="0">
                <a:latin typeface="Helvetica" charset="0"/>
              </a:rPr>
              <a:t>and Digital Technology</a:t>
            </a:r>
            <a:endParaRPr lang="en-AU" altLang="en-US" sz="2400" dirty="0">
              <a:latin typeface="Helvetica" charset="0"/>
            </a:endParaRPr>
          </a:p>
          <a:p>
            <a:pPr marL="800100" lvl="1" indent="-342900">
              <a:lnSpc>
                <a:spcPct val="90000"/>
              </a:lnSpc>
              <a:spcBef>
                <a:spcPts val="600"/>
              </a:spcBef>
              <a:spcAft>
                <a:spcPts val="600"/>
              </a:spcAft>
              <a:buFont typeface="Arial" panose="020B0604020202020204" pitchFamily="34" charset="0"/>
              <a:buChar char="•"/>
            </a:pPr>
            <a:r>
              <a:rPr lang="en-US" altLang="en-US" sz="2400" dirty="0">
                <a:solidFill>
                  <a:srgbClr val="280070"/>
                </a:solidFill>
                <a:latin typeface="Helvetica" charset="0"/>
              </a:rPr>
              <a:t>Metal and Engineering</a:t>
            </a:r>
          </a:p>
          <a:p>
            <a:pPr marL="800100" lvl="1" indent="-342900">
              <a:lnSpc>
                <a:spcPct val="90000"/>
              </a:lnSpc>
              <a:spcBef>
                <a:spcPts val="600"/>
              </a:spcBef>
              <a:spcAft>
                <a:spcPts val="600"/>
              </a:spcAft>
              <a:buFont typeface="Arial" panose="020B0604020202020204" pitchFamily="34" charset="0"/>
              <a:buChar char="•"/>
            </a:pPr>
            <a:r>
              <a:rPr lang="en-US" altLang="en-US" sz="2400" dirty="0">
                <a:solidFill>
                  <a:srgbClr val="280070"/>
                </a:solidFill>
                <a:latin typeface="Helvetica" charset="0"/>
              </a:rPr>
              <a:t>Primary Industries</a:t>
            </a: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Retail Services</a:t>
            </a:r>
          </a:p>
          <a:p>
            <a:pPr marL="800100" lvl="1" indent="-342900">
              <a:lnSpc>
                <a:spcPct val="90000"/>
              </a:lnSpc>
              <a:spcBef>
                <a:spcPts val="600"/>
              </a:spcBef>
              <a:spcAft>
                <a:spcPts val="600"/>
              </a:spcAft>
              <a:buFont typeface="Arial" panose="020B0604020202020204" pitchFamily="34" charset="0"/>
              <a:buChar char="•"/>
            </a:pPr>
            <a:r>
              <a:rPr lang="en-US" altLang="en-US" sz="2400" dirty="0">
                <a:latin typeface="Helvetica" charset="0"/>
              </a:rPr>
              <a:t>Tourism, Travel and Events</a:t>
            </a:r>
          </a:p>
        </p:txBody>
      </p:sp>
    </p:spTree>
    <p:extLst>
      <p:ext uri="{BB962C8B-B14F-4D97-AF65-F5344CB8AC3E}">
        <p14:creationId xmlns:p14="http://schemas.microsoft.com/office/powerpoint/2010/main" val="3010091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66801"/>
            <a:ext cx="8102283" cy="533399"/>
          </a:xfrm>
        </p:spPr>
        <p:txBody>
          <a:bodyPr/>
          <a:lstStyle/>
          <a:p>
            <a:pPr algn="ctr"/>
            <a:r>
              <a:rPr lang="en-US" altLang="en-US" sz="2800" dirty="0">
                <a:effectLst>
                  <a:outerShdw blurRad="38100" dist="38100" dir="2700000" algn="tl">
                    <a:srgbClr val="000000">
                      <a:alpha val="43137"/>
                    </a:srgbClr>
                  </a:outerShdw>
                </a:effectLst>
                <a:ea typeface="ＭＳ Ｐゴシック" pitchFamily="34" charset="-128"/>
                <a:cs typeface="ＭＳ Ｐゴシック" pitchFamily="-1" charset="-128"/>
              </a:rPr>
              <a:t>VET Credentials</a:t>
            </a:r>
            <a:endParaRPr lang="en-AU" altLang="en-US" sz="2800" dirty="0">
              <a:effectLst>
                <a:outerShdw blurRad="38100" dist="38100" dir="2700000" algn="tl">
                  <a:srgbClr val="000000">
                    <a:alpha val="43137"/>
                  </a:srgbClr>
                </a:outerShdw>
              </a:effectLst>
              <a:ea typeface="ＭＳ Ｐゴシック" pitchFamily="34" charset="-128"/>
              <a:cs typeface="ＭＳ Ｐゴシック" pitchFamily="-1" charset="-128"/>
            </a:endParaRP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873" y="1600200"/>
            <a:ext cx="2909227" cy="409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520" y="1860818"/>
            <a:ext cx="2970530" cy="414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2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880183"/>
            <a:ext cx="8102283" cy="1004595"/>
          </a:xfrm>
        </p:spPr>
        <p:txBody>
          <a:bodyPr/>
          <a:lstStyle/>
          <a:p>
            <a:pPr algn="ctr"/>
            <a:r>
              <a:rPr lang="en-AU" altLang="en-US" sz="2800" dirty="0">
                <a:effectLst>
                  <a:outerShdw blurRad="38100" dist="38100" dir="2700000" algn="tl">
                    <a:srgbClr val="000000">
                      <a:alpha val="43137"/>
                    </a:srgbClr>
                  </a:outerShdw>
                </a:effectLst>
                <a:ea typeface="ＭＳ Ｐゴシック" pitchFamily="34" charset="-128"/>
                <a:cs typeface="ＭＳ Ｐゴシック" pitchFamily="-1" charset="-128"/>
              </a:rPr>
              <a:t>School Based Apprenticeships and Traineeships      (SBATs)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
        <p:nvSpPr>
          <p:cNvPr id="7" name="Content Placeholder 1">
            <a:extLst>
              <a:ext uri="{FF2B5EF4-FFF2-40B4-BE49-F238E27FC236}">
                <a16:creationId xmlns:a16="http://schemas.microsoft.com/office/drawing/2014/main" xmlns="" id="{AEB4974D-595B-4161-AE18-0DA16E33299D}"/>
              </a:ext>
            </a:extLst>
          </p:cNvPr>
          <p:cNvSpPr txBox="1">
            <a:spLocks/>
          </p:cNvSpPr>
          <p:nvPr/>
        </p:nvSpPr>
        <p:spPr>
          <a:xfrm>
            <a:off x="411163" y="1829321"/>
            <a:ext cx="8229600" cy="456882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defRPr/>
            </a:pPr>
            <a:r>
              <a:rPr lang="en-AU" sz="2200" dirty="0">
                <a:latin typeface="Helvetica" pitchFamily="34" charset="0"/>
                <a:cs typeface="Helvetica" pitchFamily="34" charset="0"/>
              </a:rPr>
              <a:t>These can be undertaken in conjunction with a VET course and involve completing a set number of days of paid work placement.  (</a:t>
            </a:r>
            <a:r>
              <a:rPr lang="en-AU" sz="2200" dirty="0" err="1">
                <a:latin typeface="Helvetica" pitchFamily="34" charset="0"/>
                <a:cs typeface="Helvetica" pitchFamily="34" charset="0"/>
              </a:rPr>
              <a:t>eg</a:t>
            </a:r>
            <a:r>
              <a:rPr lang="en-AU" sz="2200" dirty="0">
                <a:latin typeface="Helvetica" pitchFamily="34" charset="0"/>
                <a:cs typeface="Helvetica" pitchFamily="34" charset="0"/>
              </a:rPr>
              <a:t> Construction 144 days,     Automotive 130 days, Hospitality 100 days)</a:t>
            </a:r>
          </a:p>
          <a:p>
            <a:pPr>
              <a:defRPr/>
            </a:pPr>
            <a:endParaRPr lang="en-AU" sz="2200" dirty="0">
              <a:latin typeface="Helvetica" pitchFamily="34" charset="0"/>
              <a:cs typeface="Helvetica" pitchFamily="34" charset="0"/>
            </a:endParaRPr>
          </a:p>
          <a:p>
            <a:pPr>
              <a:buFont typeface="Arial" pitchFamily="34" charset="0"/>
              <a:buChar char="•"/>
              <a:defRPr/>
            </a:pPr>
            <a:r>
              <a:rPr lang="en-AU" sz="2200" dirty="0">
                <a:latin typeface="Helvetica" pitchFamily="34" charset="0"/>
                <a:cs typeface="Helvetica" pitchFamily="34" charset="0"/>
              </a:rPr>
              <a:t>The related VET course can be delivered by the school or by an external provider.</a:t>
            </a:r>
          </a:p>
          <a:p>
            <a:pPr>
              <a:defRPr/>
            </a:pPr>
            <a:endParaRPr lang="en-AU" sz="2200" dirty="0">
              <a:latin typeface="Helvetica" pitchFamily="34" charset="0"/>
              <a:cs typeface="Helvetica" pitchFamily="34" charset="0"/>
            </a:endParaRPr>
          </a:p>
          <a:p>
            <a:pPr>
              <a:buFont typeface="Arial" pitchFamily="34" charset="0"/>
              <a:buChar char="•"/>
              <a:defRPr/>
            </a:pPr>
            <a:r>
              <a:rPr lang="en-AU" sz="2200" dirty="0">
                <a:latin typeface="Helvetica" pitchFamily="34" charset="0"/>
                <a:cs typeface="Helvetica" pitchFamily="34" charset="0"/>
              </a:rPr>
              <a:t>It is the student’s responsibility to find the employer. The school will then pass this information on to the DEC’s SBAT Coordinator who is responsible for establishing the traineeship or apprenticeship.</a:t>
            </a:r>
          </a:p>
          <a:p>
            <a:pPr>
              <a:defRPr/>
            </a:pPr>
            <a:endParaRPr lang="en-AU" dirty="0"/>
          </a:p>
        </p:txBody>
      </p:sp>
    </p:spTree>
    <p:extLst>
      <p:ext uri="{BB962C8B-B14F-4D97-AF65-F5344CB8AC3E}">
        <p14:creationId xmlns:p14="http://schemas.microsoft.com/office/powerpoint/2010/main" val="391361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4000" dirty="0"/>
              <a:t>HSC Credentials</a:t>
            </a:r>
          </a:p>
        </p:txBody>
      </p:sp>
    </p:spTree>
    <p:extLst>
      <p:ext uri="{BB962C8B-B14F-4D97-AF65-F5344CB8AC3E}">
        <p14:creationId xmlns:p14="http://schemas.microsoft.com/office/powerpoint/2010/main" val="183867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36321"/>
            <a:ext cx="8102283" cy="594359"/>
          </a:xfrm>
        </p:spPr>
        <p:txBody>
          <a:bodyPr/>
          <a:lstStyle/>
          <a:p>
            <a:pPr algn="ctr"/>
            <a:r>
              <a:rPr lang="en-US" altLang="en-US" sz="2800" dirty="0">
                <a:effectLst>
                  <a:outerShdw blurRad="38100" dist="38100" dir="2700000" algn="tl">
                    <a:srgbClr val="C0C0C0"/>
                  </a:outerShdw>
                </a:effectLst>
                <a:cs typeface="Arial" pitchFamily="34" charset="0"/>
              </a:rPr>
              <a:t>Course Selection Considerations</a:t>
            </a:r>
            <a:endParaRPr lang="en-AU" sz="2800" dirty="0"/>
          </a:p>
        </p:txBody>
      </p:sp>
      <p:sp>
        <p:nvSpPr>
          <p:cNvPr id="3" name="Text Placeholder 2"/>
          <p:cNvSpPr>
            <a:spLocks noGrp="1"/>
          </p:cNvSpPr>
          <p:nvPr>
            <p:ph type="body" sz="quarter" idx="12"/>
          </p:nvPr>
        </p:nvSpPr>
        <p:spPr>
          <a:xfrm>
            <a:off x="574833" y="1630680"/>
            <a:ext cx="8029575" cy="4236720"/>
          </a:xfrm>
        </p:spPr>
        <p:txBody>
          <a:bodyPr/>
          <a:lstStyle/>
          <a:p>
            <a:pPr marL="342900" indent="-342900">
              <a:lnSpc>
                <a:spcPct val="150000"/>
              </a:lnSpc>
              <a:spcAft>
                <a:spcPts val="600"/>
              </a:spcAft>
              <a:buFont typeface="Arial" panose="020B0604020202020204" pitchFamily="34" charset="0"/>
              <a:buChar char="•"/>
            </a:pPr>
            <a:r>
              <a:rPr lang="en-US" altLang="en-US" sz="2400" dirty="0">
                <a:latin typeface="Helvetica" charset="0"/>
              </a:rPr>
              <a:t>Abilities </a:t>
            </a:r>
          </a:p>
          <a:p>
            <a:pPr marL="342900" indent="-342900">
              <a:lnSpc>
                <a:spcPct val="150000"/>
              </a:lnSpc>
              <a:spcAft>
                <a:spcPts val="600"/>
              </a:spcAft>
              <a:buFont typeface="Arial" panose="020B0604020202020204" pitchFamily="34" charset="0"/>
              <a:buChar char="•"/>
            </a:pPr>
            <a:r>
              <a:rPr lang="en-US" altLang="en-US" sz="2400" dirty="0">
                <a:latin typeface="Helvetica" charset="0"/>
              </a:rPr>
              <a:t>Interests/Motivation</a:t>
            </a:r>
          </a:p>
          <a:p>
            <a:pPr marL="342900" indent="-342900">
              <a:lnSpc>
                <a:spcPct val="150000"/>
              </a:lnSpc>
              <a:spcAft>
                <a:spcPts val="600"/>
              </a:spcAft>
              <a:buFont typeface="Arial" panose="020B0604020202020204" pitchFamily="34" charset="0"/>
              <a:buChar char="•"/>
            </a:pPr>
            <a:r>
              <a:rPr lang="en-US" altLang="en-US" sz="2400" dirty="0">
                <a:latin typeface="Helvetica" charset="0"/>
              </a:rPr>
              <a:t>Career aspirations and needs</a:t>
            </a:r>
          </a:p>
          <a:p>
            <a:pPr marL="342900" indent="-342900">
              <a:lnSpc>
                <a:spcPct val="150000"/>
              </a:lnSpc>
              <a:spcAft>
                <a:spcPts val="600"/>
              </a:spcAft>
              <a:buFont typeface="Arial" panose="020B0604020202020204" pitchFamily="34" charset="0"/>
              <a:buChar char="•"/>
            </a:pPr>
            <a:r>
              <a:rPr lang="en-AU" altLang="en-US" sz="2400" dirty="0">
                <a:latin typeface="Helvetica" charset="0"/>
              </a:rPr>
              <a:t>Syllabus requirements - Practical/Major work components </a:t>
            </a:r>
          </a:p>
          <a:p>
            <a:pPr marL="342900" indent="-342900">
              <a:lnSpc>
                <a:spcPct val="150000"/>
              </a:lnSpc>
              <a:spcAft>
                <a:spcPts val="600"/>
              </a:spcAft>
              <a:buFont typeface="Arial" panose="020B0604020202020204" pitchFamily="34" charset="0"/>
              <a:buChar char="•"/>
            </a:pPr>
            <a:r>
              <a:rPr lang="en-AU" altLang="en-US" sz="2400" dirty="0">
                <a:latin typeface="Helvetica" charset="0"/>
              </a:rPr>
              <a:t>Subject combinations</a:t>
            </a:r>
          </a:p>
          <a:p>
            <a:pPr marL="342900" indent="-342900">
              <a:lnSpc>
                <a:spcPct val="150000"/>
              </a:lnSpc>
              <a:spcAft>
                <a:spcPts val="600"/>
              </a:spcAft>
              <a:buFont typeface="Arial" panose="020B0604020202020204" pitchFamily="34" charset="0"/>
              <a:buChar char="•"/>
            </a:pPr>
            <a:r>
              <a:rPr lang="en-AU" altLang="en-US" sz="2400" dirty="0">
                <a:latin typeface="Helvetica" charset="0"/>
              </a:rPr>
              <a:t>Other commitments  </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239035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04901"/>
            <a:ext cx="8102283" cy="609599"/>
          </a:xfrm>
        </p:spPr>
        <p:txBody>
          <a:bodyPr/>
          <a:lstStyle/>
          <a:p>
            <a:pPr algn="ctr"/>
            <a:r>
              <a:rPr lang="en-AU" sz="2800" dirty="0">
                <a:effectLst>
                  <a:outerShdw blurRad="38100" dist="38100" dir="2700000" algn="tl">
                    <a:srgbClr val="000000">
                      <a:alpha val="43137"/>
                    </a:srgbClr>
                  </a:outerShdw>
                </a:effectLst>
              </a:rPr>
              <a:t>Record of School Achievement</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5" name="Picture 4"/>
          <p:cNvPicPr/>
          <p:nvPr/>
        </p:nvPicPr>
        <p:blipFill rotWithShape="1">
          <a:blip r:embed="rId3"/>
          <a:srcRect r="18680"/>
          <a:stretch/>
        </p:blipFill>
        <p:spPr bwMode="auto">
          <a:xfrm>
            <a:off x="1885950" y="1940560"/>
            <a:ext cx="5353050" cy="411734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24403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8480" y="1102286"/>
            <a:ext cx="8102283" cy="558849"/>
          </a:xfrm>
        </p:spPr>
        <p:txBody>
          <a:bodyPr/>
          <a:lstStyle/>
          <a:p>
            <a:pPr algn="ctr"/>
            <a:r>
              <a:rPr lang="en-US" sz="2800" dirty="0">
                <a:effectLst>
                  <a:outerShdw blurRad="38100" dist="38100" dir="2700000" algn="tl">
                    <a:srgbClr val="000000">
                      <a:alpha val="43137"/>
                    </a:srgbClr>
                  </a:outerShdw>
                </a:effectLst>
              </a:rPr>
              <a:t>NSW HSC Testamur</a:t>
            </a:r>
          </a:p>
        </p:txBody>
      </p:sp>
      <p:sp>
        <p:nvSpPr>
          <p:cNvPr id="5" name="Text Placeholder 4"/>
          <p:cNvSpPr>
            <a:spLocks noGrp="1"/>
          </p:cNvSpPr>
          <p:nvPr>
            <p:ph type="body" sz="quarter" idx="14"/>
          </p:nvPr>
        </p:nvSpPr>
        <p:spPr/>
        <p:txBody>
          <a:bodyPr/>
          <a:lstStyle/>
          <a:p>
            <a:r>
              <a:rPr lang="en-US" dirty="0"/>
              <a:t>Year 10 Subject Selection for Stage 6</a:t>
            </a:r>
          </a:p>
          <a:p>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433" y="1661135"/>
            <a:ext cx="3298303" cy="4365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7429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5115" y="979457"/>
            <a:ext cx="8102283" cy="558849"/>
          </a:xfrm>
        </p:spPr>
        <p:txBody>
          <a:bodyPr/>
          <a:lstStyle/>
          <a:p>
            <a:r>
              <a:rPr lang="en-AU" sz="2400" dirty="0">
                <a:effectLst>
                  <a:outerShdw blurRad="38100" dist="38100" dir="2700000" algn="tl">
                    <a:srgbClr val="000000">
                      <a:alpha val="43137"/>
                    </a:srgbClr>
                  </a:outerShdw>
                </a:effectLst>
              </a:rPr>
              <a:t>HSC Record of Achievement </a:t>
            </a:r>
          </a:p>
          <a:p>
            <a:endParaRPr lang="en-AU" dirty="0"/>
          </a:p>
        </p:txBody>
      </p:sp>
      <p:sp>
        <p:nvSpPr>
          <p:cNvPr id="3" name="Text Placeholder 2"/>
          <p:cNvSpPr>
            <a:spLocks noGrp="1"/>
          </p:cNvSpPr>
          <p:nvPr>
            <p:ph type="body" sz="quarter" idx="12"/>
          </p:nvPr>
        </p:nvSpPr>
        <p:spPr/>
        <p:txBody>
          <a:bodyPr/>
          <a:lstStyle/>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569" y="2068560"/>
            <a:ext cx="2952392" cy="4072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243" y="2068560"/>
            <a:ext cx="2858029" cy="4072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4" y="2068560"/>
            <a:ext cx="2957148" cy="4072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 Box 4"/>
          <p:cNvSpPr txBox="1">
            <a:spLocks noChangeArrowheads="1"/>
          </p:cNvSpPr>
          <p:nvPr/>
        </p:nvSpPr>
        <p:spPr bwMode="auto">
          <a:xfrm>
            <a:off x="634826" y="1445633"/>
            <a:ext cx="3728681" cy="630942"/>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a:extLst/>
        </p:spPr>
        <p:txBody>
          <a:bodyPr wrap="square">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400" dirty="0">
                <a:latin typeface="Arial Narrow" charset="0"/>
              </a:rPr>
              <a:t>Most  BDC HSC courses listed with Assessment Mark, </a:t>
            </a:r>
          </a:p>
          <a:p>
            <a:pPr>
              <a:spcBef>
                <a:spcPct val="50000"/>
              </a:spcBef>
              <a:defRPr/>
            </a:pPr>
            <a:r>
              <a:rPr lang="en-US" altLang="en-US" sz="1400" dirty="0">
                <a:latin typeface="Arial Narrow" charset="0"/>
              </a:rPr>
              <a:t>Examination Mark, HSC Mark and Performance Band</a:t>
            </a:r>
            <a:endParaRPr lang="en-AU" altLang="en-US" sz="1400" dirty="0">
              <a:latin typeface="Arial Narrow" charset="0"/>
            </a:endParaRPr>
          </a:p>
        </p:txBody>
      </p:sp>
      <p:sp>
        <p:nvSpPr>
          <p:cNvPr id="5" name="Curved Right Arrow 4"/>
          <p:cNvSpPr/>
          <p:nvPr/>
        </p:nvSpPr>
        <p:spPr>
          <a:xfrm>
            <a:off x="114580" y="1880610"/>
            <a:ext cx="520246" cy="763732"/>
          </a:xfrm>
          <a:prstGeom prst="curved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
        <p:nvSpPr>
          <p:cNvPr id="12" name="Text Box 4"/>
          <p:cNvSpPr txBox="1">
            <a:spLocks noChangeArrowheads="1"/>
          </p:cNvSpPr>
          <p:nvPr/>
        </p:nvSpPr>
        <p:spPr bwMode="auto">
          <a:xfrm>
            <a:off x="5005722" y="5175535"/>
            <a:ext cx="1373188" cy="1169551"/>
          </a:xfrm>
          <a:prstGeom prst="rect">
            <a:avLst/>
          </a:prstGeom>
          <a:solidFill>
            <a:schemeClr val="bg1"/>
          </a:solidFill>
          <a:ln w="19050">
            <a:solidFill>
              <a:srgbClr val="000000"/>
            </a:solidFill>
            <a:miter lim="800000"/>
            <a:headEnd/>
            <a:tailEnd/>
          </a:ln>
          <a:effectLst>
            <a:outerShdw blurRad="63500" dist="38099" dir="2700000" algn="ctr" rotWithShape="0">
              <a:schemeClr val="hlink">
                <a:alpha val="50000"/>
              </a:schemeClr>
            </a:outerShdw>
          </a:effectLst>
          <a:extLst/>
        </p:spPr>
        <p:txBody>
          <a:bodyPr>
            <a:spAutoFit/>
          </a:bodyPr>
          <a:lstStyle>
            <a:lvl1pPr>
              <a:defRPr sz="2400">
                <a:solidFill>
                  <a:schemeClr val="tx1"/>
                </a:solidFill>
                <a:latin typeface="Arial Black" charset="0"/>
                <a:ea typeface="ヒラギノ角ゴ Pro W3" charset="-128"/>
              </a:defRPr>
            </a:lvl1pPr>
            <a:lvl2pPr marL="37931725" indent="-37474525">
              <a:defRPr sz="2400">
                <a:solidFill>
                  <a:schemeClr val="tx1"/>
                </a:solidFill>
                <a:latin typeface="Arial Black" charset="0"/>
                <a:ea typeface="ヒラギノ角ゴ Pro W3" charset="-128"/>
              </a:defRPr>
            </a:lvl2pPr>
            <a:lvl3pPr>
              <a:defRPr sz="2400">
                <a:solidFill>
                  <a:schemeClr val="tx1"/>
                </a:solidFill>
                <a:latin typeface="Arial Black" charset="0"/>
                <a:ea typeface="ヒラギノ角ゴ Pro W3" charset="-128"/>
              </a:defRPr>
            </a:lvl3pPr>
            <a:lvl4pPr>
              <a:defRPr sz="2400">
                <a:solidFill>
                  <a:schemeClr val="tx1"/>
                </a:solidFill>
                <a:latin typeface="Arial Black" charset="0"/>
                <a:ea typeface="ヒラギノ角ゴ Pro W3" charset="-128"/>
              </a:defRPr>
            </a:lvl4pPr>
            <a:lvl5pPr>
              <a:defRPr sz="2400">
                <a:solidFill>
                  <a:schemeClr val="tx1"/>
                </a:solidFill>
                <a:latin typeface="Arial Black" charset="0"/>
                <a:ea typeface="ヒラギノ角ゴ Pro W3" charset="-128"/>
              </a:defRPr>
            </a:lvl5pPr>
            <a:lvl6pPr marL="457200" eaLnBrk="0" fontAlgn="base" hangingPunct="0">
              <a:spcBef>
                <a:spcPct val="0"/>
              </a:spcBef>
              <a:spcAft>
                <a:spcPct val="0"/>
              </a:spcAft>
              <a:defRPr sz="2400">
                <a:solidFill>
                  <a:schemeClr val="tx1"/>
                </a:solidFill>
                <a:latin typeface="Arial Black" charset="0"/>
                <a:ea typeface="ヒラギノ角ゴ Pro W3" charset="-128"/>
              </a:defRPr>
            </a:lvl6pPr>
            <a:lvl7pPr marL="914400" eaLnBrk="0" fontAlgn="base" hangingPunct="0">
              <a:spcBef>
                <a:spcPct val="0"/>
              </a:spcBef>
              <a:spcAft>
                <a:spcPct val="0"/>
              </a:spcAft>
              <a:defRPr sz="2400">
                <a:solidFill>
                  <a:schemeClr val="tx1"/>
                </a:solidFill>
                <a:latin typeface="Arial Black" charset="0"/>
                <a:ea typeface="ヒラギノ角ゴ Pro W3" charset="-128"/>
              </a:defRPr>
            </a:lvl7pPr>
            <a:lvl8pPr marL="1371600" eaLnBrk="0" fontAlgn="base" hangingPunct="0">
              <a:spcBef>
                <a:spcPct val="0"/>
              </a:spcBef>
              <a:spcAft>
                <a:spcPct val="0"/>
              </a:spcAft>
              <a:defRPr sz="2400">
                <a:solidFill>
                  <a:schemeClr val="tx1"/>
                </a:solidFill>
                <a:latin typeface="Arial Black" charset="0"/>
                <a:ea typeface="ヒラギノ角ゴ Pro W3" charset="-128"/>
              </a:defRPr>
            </a:lvl8pPr>
            <a:lvl9pPr marL="1828800" eaLnBrk="0" fontAlgn="base" hangingPunct="0">
              <a:spcBef>
                <a:spcPct val="0"/>
              </a:spcBef>
              <a:spcAft>
                <a:spcPct val="0"/>
              </a:spcAft>
              <a:defRPr sz="2400">
                <a:solidFill>
                  <a:schemeClr val="tx1"/>
                </a:solidFill>
                <a:latin typeface="Arial Black" charset="0"/>
                <a:ea typeface="ヒラギノ角ゴ Pro W3" charset="-128"/>
              </a:defRPr>
            </a:lvl9pPr>
          </a:lstStyle>
          <a:p>
            <a:pPr>
              <a:spcBef>
                <a:spcPct val="50000"/>
              </a:spcBef>
              <a:defRPr/>
            </a:pPr>
            <a:r>
              <a:rPr lang="en-US" altLang="en-US" sz="1400" dirty="0">
                <a:latin typeface="Arial Narrow" charset="0"/>
              </a:rPr>
              <a:t>All Preliminary and Stage 5 courses will be on separate certificates</a:t>
            </a:r>
            <a:endParaRPr lang="en-AU" altLang="en-US" sz="1400" dirty="0">
              <a:latin typeface="Arial Narrow" charset="0"/>
            </a:endParaRPr>
          </a:p>
        </p:txBody>
      </p:sp>
    </p:spTree>
    <p:extLst>
      <p:ext uri="{BB962C8B-B14F-4D97-AF65-F5344CB8AC3E}">
        <p14:creationId xmlns:p14="http://schemas.microsoft.com/office/powerpoint/2010/main" val="3421408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dirty="0"/>
          </a:p>
        </p:txBody>
      </p:sp>
      <p:sp>
        <p:nvSpPr>
          <p:cNvPr id="3" name="Text Placeholder 2"/>
          <p:cNvSpPr>
            <a:spLocks noGrp="1"/>
          </p:cNvSpPr>
          <p:nvPr>
            <p:ph type="body" sz="quarter" idx="12"/>
          </p:nvPr>
        </p:nvSpPr>
        <p:spPr/>
        <p:txBody>
          <a:bodyPr/>
          <a:lstStyle/>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192"/>
            <a:ext cx="3357349" cy="48862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956" y="832191"/>
            <a:ext cx="3111633" cy="48862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996" y="832192"/>
            <a:ext cx="3090172" cy="48862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318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sz="3600" dirty="0"/>
              <a:t>HSC Marks</a:t>
            </a:r>
          </a:p>
        </p:txBody>
      </p:sp>
    </p:spTree>
    <p:extLst>
      <p:ext uri="{BB962C8B-B14F-4D97-AF65-F5344CB8AC3E}">
        <p14:creationId xmlns:p14="http://schemas.microsoft.com/office/powerpoint/2010/main" val="4207881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sz="2800" dirty="0">
                <a:effectLst>
                  <a:outerShdw blurRad="38100" dist="38100" dir="2700000" algn="tl">
                    <a:srgbClr val="000000">
                      <a:alpha val="43137"/>
                    </a:srgbClr>
                  </a:outerShdw>
                </a:effectLst>
              </a:rPr>
              <a:t>How is the HSC Mark Determined?</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030" y="2028824"/>
            <a:ext cx="6558330" cy="4146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xmlns="" id="{29A27142-41ED-4A98-8E07-CAB2E5C7DA12}"/>
              </a:ext>
            </a:extLst>
          </p:cNvPr>
          <p:cNvSpPr txBox="1"/>
          <p:nvPr/>
        </p:nvSpPr>
        <p:spPr>
          <a:xfrm>
            <a:off x="4805265" y="5561045"/>
            <a:ext cx="4665922" cy="646331"/>
          </a:xfrm>
          <a:prstGeom prst="rect">
            <a:avLst/>
          </a:prstGeom>
          <a:noFill/>
        </p:spPr>
        <p:txBody>
          <a:bodyPr wrap="square" rtlCol="0">
            <a:spAutoFit/>
          </a:bodyPr>
          <a:lstStyle/>
          <a:p>
            <a:r>
              <a:rPr lang="en-AU" dirty="0"/>
              <a:t>Note: The external examination could include a submitted major work</a:t>
            </a:r>
          </a:p>
        </p:txBody>
      </p:sp>
    </p:spTree>
    <p:extLst>
      <p:ext uri="{BB962C8B-B14F-4D97-AF65-F5344CB8AC3E}">
        <p14:creationId xmlns:p14="http://schemas.microsoft.com/office/powerpoint/2010/main" val="367370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520" y="2763520"/>
            <a:ext cx="8930640" cy="1320800"/>
          </a:xfrm>
        </p:spPr>
        <p:txBody>
          <a:bodyPr/>
          <a:lstStyle/>
          <a:p>
            <a:r>
              <a:rPr lang="en-AU" sz="3600" dirty="0"/>
              <a:t>Australian Tertiary Admission Rank</a:t>
            </a:r>
          </a:p>
        </p:txBody>
      </p:sp>
    </p:spTree>
    <p:extLst>
      <p:ext uri="{BB962C8B-B14F-4D97-AF65-F5344CB8AC3E}">
        <p14:creationId xmlns:p14="http://schemas.microsoft.com/office/powerpoint/2010/main" val="439690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sz="2800" dirty="0">
                <a:effectLst>
                  <a:outerShdw blurRad="38100" dist="38100" dir="2700000" algn="tl">
                    <a:srgbClr val="000000">
                      <a:alpha val="43137"/>
                    </a:srgbClr>
                  </a:outerShdw>
                </a:effectLst>
              </a:rPr>
              <a:t>Australian Tertiary Admission Rank</a:t>
            </a:r>
          </a:p>
        </p:txBody>
      </p:sp>
      <p:sp>
        <p:nvSpPr>
          <p:cNvPr id="3" name="Text Placeholder 2"/>
          <p:cNvSpPr>
            <a:spLocks noGrp="1"/>
          </p:cNvSpPr>
          <p:nvPr>
            <p:ph type="body" sz="quarter" idx="12"/>
          </p:nvPr>
        </p:nvSpPr>
        <p:spPr/>
        <p:txBody>
          <a:bodyPr/>
          <a:lstStyle/>
          <a:p>
            <a:pPr>
              <a:spcBef>
                <a:spcPts val="1800"/>
              </a:spcBef>
              <a:spcAft>
                <a:spcPts val="600"/>
              </a:spcAft>
              <a:defRPr/>
            </a:pPr>
            <a:r>
              <a:rPr lang="en-AU" altLang="en-US" sz="2400" b="1" dirty="0">
                <a:solidFill>
                  <a:srgbClr val="280070"/>
                </a:solidFill>
                <a:latin typeface="Helvetica" pitchFamily="34" charset="0"/>
                <a:ea typeface="ＭＳ Ｐゴシック" pitchFamily="34" charset="-128"/>
                <a:cs typeface="Helvetica" pitchFamily="34" charset="0"/>
              </a:rPr>
              <a:t>The Australian Tertiary Admission Rank (ATAR):</a:t>
            </a:r>
          </a:p>
          <a:p>
            <a:pPr marL="863600" lvl="2" indent="-342900">
              <a:spcBef>
                <a:spcPts val="600"/>
              </a:spcBef>
              <a:spcAft>
                <a:spcPts val="600"/>
              </a:spcAft>
              <a:buFont typeface="Arial" panose="020B0604020202020204" pitchFamily="34" charset="0"/>
              <a:buChar char="•"/>
              <a:defRPr/>
            </a:pPr>
            <a:r>
              <a:rPr lang="en-GB" altLang="en-US" dirty="0">
                <a:latin typeface="Helvetica" pitchFamily="34" charset="0"/>
                <a:ea typeface="ＭＳ Ｐゴシック" pitchFamily="34" charset="-128"/>
                <a:cs typeface="Helvetica" pitchFamily="34" charset="0"/>
              </a:rPr>
              <a:t>is for students wishing to gain a place at a university</a:t>
            </a:r>
          </a:p>
          <a:p>
            <a:pPr marL="863600" lvl="2" indent="-342900">
              <a:spcBef>
                <a:spcPts val="600"/>
              </a:spcBef>
              <a:spcAft>
                <a:spcPts val="600"/>
              </a:spcAft>
              <a:buFont typeface="Arial" panose="020B0604020202020204" pitchFamily="34" charset="0"/>
              <a:buChar char="•"/>
              <a:defRPr/>
            </a:pPr>
            <a:r>
              <a:rPr lang="en-GB" altLang="en-US" dirty="0">
                <a:latin typeface="Helvetica" pitchFamily="34" charset="0"/>
                <a:ea typeface="ＭＳ Ｐゴシック" pitchFamily="34" charset="-128"/>
                <a:cs typeface="Helvetica" pitchFamily="34" charset="0"/>
              </a:rPr>
              <a:t>is a rank </a:t>
            </a:r>
            <a:r>
              <a:rPr lang="en-GB" altLang="en-US" b="1" dirty="0">
                <a:solidFill>
                  <a:srgbClr val="280070"/>
                </a:solidFill>
                <a:latin typeface="Helvetica" pitchFamily="34" charset="0"/>
                <a:ea typeface="ＭＳ Ｐゴシック" pitchFamily="34" charset="-128"/>
                <a:cs typeface="Helvetica" pitchFamily="34" charset="0"/>
              </a:rPr>
              <a:t>NOT</a:t>
            </a:r>
            <a:r>
              <a:rPr lang="en-GB" altLang="en-US" dirty="0">
                <a:solidFill>
                  <a:srgbClr val="280070"/>
                </a:solidFill>
                <a:latin typeface="Helvetica" pitchFamily="34" charset="0"/>
                <a:ea typeface="ＭＳ Ｐゴシック" pitchFamily="34" charset="-128"/>
                <a:cs typeface="Helvetica" pitchFamily="34" charset="0"/>
              </a:rPr>
              <a:t> </a:t>
            </a:r>
            <a:r>
              <a:rPr lang="en-GB" altLang="en-US" dirty="0">
                <a:latin typeface="Helvetica" pitchFamily="34" charset="0"/>
                <a:ea typeface="ＭＳ Ｐゴシック" pitchFamily="34" charset="-128"/>
                <a:cs typeface="Helvetica" pitchFamily="34" charset="0"/>
              </a:rPr>
              <a:t>a mark</a:t>
            </a:r>
          </a:p>
          <a:p>
            <a:pPr marL="863600" lvl="2" indent="-342900">
              <a:spcBef>
                <a:spcPts val="600"/>
              </a:spcBef>
              <a:spcAft>
                <a:spcPts val="600"/>
              </a:spcAft>
              <a:buFont typeface="Arial" panose="020B0604020202020204" pitchFamily="34" charset="0"/>
              <a:buChar char="•"/>
              <a:defRPr/>
            </a:pPr>
            <a:r>
              <a:rPr lang="en-GB" altLang="en-US" dirty="0">
                <a:latin typeface="Helvetica" pitchFamily="34" charset="0"/>
                <a:ea typeface="ＭＳ Ｐゴシック" pitchFamily="34" charset="-128"/>
                <a:cs typeface="Helvetica" pitchFamily="34" charset="0"/>
              </a:rPr>
              <a:t>provides information about how a student performs overall in relation to other students </a:t>
            </a:r>
          </a:p>
        </p:txBody>
      </p:sp>
      <p:sp>
        <p:nvSpPr>
          <p:cNvPr id="4" name="Text Placeholder 3"/>
          <p:cNvSpPr>
            <a:spLocks noGrp="1"/>
          </p:cNvSpPr>
          <p:nvPr>
            <p:ph type="body" sz="quarter" idx="13"/>
          </p:nvPr>
        </p:nvSpPr>
        <p:spPr/>
        <p:txBody>
          <a:bodyPr/>
          <a:lstStyle/>
          <a:p>
            <a:r>
              <a:rPr lang="en-US" dirty="0"/>
              <a:t>Year 10 Subject Selection for Stage 6</a:t>
            </a:r>
          </a:p>
        </p:txBody>
      </p:sp>
    </p:spTree>
    <p:extLst>
      <p:ext uri="{BB962C8B-B14F-4D97-AF65-F5344CB8AC3E}">
        <p14:creationId xmlns:p14="http://schemas.microsoft.com/office/powerpoint/2010/main" val="3068385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sz="2800" dirty="0">
                <a:effectLst>
                  <a:outerShdw blurRad="38100" dist="38100" dir="2700000" algn="tl">
                    <a:srgbClr val="000000">
                      <a:alpha val="43137"/>
                    </a:srgbClr>
                  </a:outerShdw>
                </a:effectLst>
              </a:rPr>
              <a:t>ATAR Eligibility Requirements</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7" name="Rectangle 4">
            <a:extLst>
              <a:ext uri="{FF2B5EF4-FFF2-40B4-BE49-F238E27FC236}">
                <a16:creationId xmlns:a16="http://schemas.microsoft.com/office/drawing/2014/main" xmlns="" id="{F5F2F178-22EF-4D62-B4A5-BCF667C966AD}"/>
              </a:ext>
            </a:extLst>
          </p:cNvPr>
          <p:cNvSpPr txBox="1">
            <a:spLocks noChangeArrowheads="1"/>
          </p:cNvSpPr>
          <p:nvPr/>
        </p:nvSpPr>
        <p:spPr bwMode="auto">
          <a:xfrm>
            <a:off x="755650" y="2052185"/>
            <a:ext cx="7473950" cy="3919407"/>
          </a:xfrm>
          <a:prstGeom prst="rect">
            <a:avLst/>
          </a:prstGeom>
          <a:extLst/>
        </p:spPr>
        <p:txBody>
          <a:bodyPr lIns="92075" tIns="46038" rIns="92075" bIns="46038"/>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spcAft>
                <a:spcPts val="600"/>
              </a:spcAft>
              <a:buFont typeface="Arial" panose="020B0604020202020204" pitchFamily="34" charset="0"/>
              <a:buNone/>
              <a:defRPr/>
            </a:pPr>
            <a:r>
              <a:rPr lang="en-AU" altLang="en-US" sz="2400" dirty="0">
                <a:latin typeface="Helvetica" pitchFamily="34" charset="0"/>
                <a:cs typeface="Helvetica" pitchFamily="34" charset="0"/>
              </a:rPr>
              <a:t>Satisfactory completion of:</a:t>
            </a:r>
          </a:p>
          <a:p>
            <a:pPr lvl="1">
              <a:spcAft>
                <a:spcPts val="600"/>
              </a:spcAft>
              <a:buFont typeface="Arial" panose="020B0604020202020204" pitchFamily="34" charset="0"/>
              <a:buChar char="•"/>
              <a:defRPr/>
            </a:pPr>
            <a:r>
              <a:rPr lang="en-AU" altLang="en-US" sz="2400" dirty="0">
                <a:latin typeface="Helvetica" pitchFamily="34" charset="0"/>
                <a:cs typeface="Helvetica" pitchFamily="34" charset="0"/>
              </a:rPr>
              <a:t>at least </a:t>
            </a:r>
            <a:r>
              <a:rPr lang="en-AU" altLang="en-US" sz="2400" b="1" dirty="0">
                <a:latin typeface="Helvetica" pitchFamily="34" charset="0"/>
                <a:cs typeface="Helvetica" pitchFamily="34" charset="0"/>
              </a:rPr>
              <a:t>10 units </a:t>
            </a:r>
            <a:r>
              <a:rPr lang="en-AU" altLang="en-US" sz="2400" dirty="0">
                <a:latin typeface="Helvetica" pitchFamily="34" charset="0"/>
                <a:cs typeface="Helvetica" pitchFamily="34" charset="0"/>
              </a:rPr>
              <a:t>of Board Developed Courses including 2 units of English </a:t>
            </a:r>
          </a:p>
          <a:p>
            <a:pPr lvl="1">
              <a:spcAft>
                <a:spcPts val="600"/>
              </a:spcAft>
              <a:buFont typeface="Arial" panose="020B0604020202020204" pitchFamily="34" charset="0"/>
              <a:buChar char="•"/>
              <a:defRPr/>
            </a:pPr>
            <a:r>
              <a:rPr lang="en-AU" altLang="en-US" sz="2400" dirty="0">
                <a:latin typeface="Helvetica" pitchFamily="34" charset="0"/>
                <a:cs typeface="Helvetica" pitchFamily="34" charset="0"/>
              </a:rPr>
              <a:t>at </a:t>
            </a:r>
            <a:r>
              <a:rPr lang="en-AU" altLang="en-US" sz="2400" b="1" dirty="0">
                <a:latin typeface="Helvetica" pitchFamily="34" charset="0"/>
                <a:cs typeface="Helvetica" pitchFamily="34" charset="0"/>
              </a:rPr>
              <a:t>least 4</a:t>
            </a:r>
            <a:r>
              <a:rPr lang="en-AU" altLang="en-US" sz="2400" dirty="0">
                <a:latin typeface="Helvetica" pitchFamily="34" charset="0"/>
                <a:cs typeface="Helvetica" pitchFamily="34" charset="0"/>
              </a:rPr>
              <a:t> Board Developed Courses</a:t>
            </a:r>
          </a:p>
          <a:p>
            <a:pPr lvl="1">
              <a:spcAft>
                <a:spcPts val="600"/>
              </a:spcAft>
              <a:buFont typeface="Arial" panose="020B0604020202020204" pitchFamily="34" charset="0"/>
              <a:buChar char="•"/>
              <a:defRPr/>
            </a:pPr>
            <a:r>
              <a:rPr lang="en-AU" altLang="en-US" sz="2400" dirty="0">
                <a:latin typeface="Helvetica" pitchFamily="34" charset="0"/>
                <a:cs typeface="Helvetica" pitchFamily="34" charset="0"/>
              </a:rPr>
              <a:t>at </a:t>
            </a:r>
            <a:r>
              <a:rPr lang="en-AU" altLang="en-US" sz="2400" b="1" dirty="0">
                <a:latin typeface="Helvetica" pitchFamily="34" charset="0"/>
                <a:cs typeface="Helvetica" pitchFamily="34" charset="0"/>
              </a:rPr>
              <a:t>least 8</a:t>
            </a:r>
            <a:r>
              <a:rPr lang="en-AU" altLang="en-US" sz="2400" dirty="0">
                <a:latin typeface="Helvetica" pitchFamily="34" charset="0"/>
                <a:cs typeface="Helvetica" pitchFamily="34" charset="0"/>
              </a:rPr>
              <a:t> units of Category A courses</a:t>
            </a:r>
          </a:p>
          <a:p>
            <a:pPr marL="57150" indent="0">
              <a:spcAft>
                <a:spcPts val="600"/>
              </a:spcAft>
              <a:buFont typeface="Arial" charset="0"/>
              <a:buNone/>
              <a:defRPr/>
            </a:pPr>
            <a:endParaRPr lang="en-AU" altLang="en-US" sz="2400" dirty="0">
              <a:latin typeface="Helvetica" pitchFamily="34" charset="0"/>
              <a:cs typeface="Helvetica" pitchFamily="34" charset="0"/>
            </a:endParaRPr>
          </a:p>
          <a:p>
            <a:pPr marL="57150" indent="0">
              <a:spcAft>
                <a:spcPts val="600"/>
              </a:spcAft>
              <a:buFont typeface="Arial" charset="0"/>
              <a:buNone/>
              <a:defRPr/>
            </a:pPr>
            <a:r>
              <a:rPr lang="en-AU" altLang="en-US" sz="2400" i="1" dirty="0">
                <a:latin typeface="Helvetica" pitchFamily="34" charset="0"/>
                <a:cs typeface="Helvetica" pitchFamily="34" charset="0"/>
              </a:rPr>
              <a:t>No more than 2 units of Category B courses will be used when calculating an ATAR</a:t>
            </a:r>
          </a:p>
          <a:p>
            <a:pPr>
              <a:lnSpc>
                <a:spcPct val="90000"/>
              </a:lnSpc>
              <a:defRPr/>
            </a:pPr>
            <a:endParaRPr lang="en-US" altLang="en-US" sz="2400" dirty="0">
              <a:solidFill>
                <a:schemeClr val="tx2"/>
              </a:solidFill>
              <a:latin typeface="Aparajita" pitchFamily="34" charset="0"/>
              <a:cs typeface="Aparajita" pitchFamily="34" charset="0"/>
            </a:endParaRPr>
          </a:p>
        </p:txBody>
      </p:sp>
    </p:spTree>
    <p:extLst>
      <p:ext uri="{BB962C8B-B14F-4D97-AF65-F5344CB8AC3E}">
        <p14:creationId xmlns:p14="http://schemas.microsoft.com/office/powerpoint/2010/main" val="2306693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92911"/>
            <a:ext cx="8877300" cy="628650"/>
          </a:xfrm>
        </p:spPr>
        <p:txBody>
          <a:bodyPr/>
          <a:lstStyle/>
          <a:p>
            <a:pPr algn="ctr"/>
            <a:r>
              <a:rPr lang="en-AU" sz="2800" dirty="0">
                <a:effectLst>
                  <a:outerShdw blurRad="38100" dist="38100" dir="2700000" algn="tl">
                    <a:srgbClr val="000000">
                      <a:alpha val="43137"/>
                    </a:srgbClr>
                  </a:outerShdw>
                </a:effectLst>
              </a:rPr>
              <a:t>Board Developed Courses and the ATAR</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2306161987"/>
              </p:ext>
            </p:extLst>
          </p:nvPr>
        </p:nvGraphicFramePr>
        <p:xfrm>
          <a:off x="538480" y="1621561"/>
          <a:ext cx="7957458" cy="4836098"/>
        </p:xfrm>
        <a:graphic>
          <a:graphicData uri="http://schemas.openxmlformats.org/drawingml/2006/table">
            <a:tbl>
              <a:tblPr firstRow="1" bandRow="1">
                <a:tableStyleId>{00A15C55-8517-42AA-B614-E9B94910E393}</a:tableStyleId>
              </a:tblPr>
              <a:tblGrid>
                <a:gridCol w="3978729">
                  <a:extLst>
                    <a:ext uri="{9D8B030D-6E8A-4147-A177-3AD203B41FA5}">
                      <a16:colId xmlns:a16="http://schemas.microsoft.com/office/drawing/2014/main" xmlns="" val="20000"/>
                    </a:ext>
                  </a:extLst>
                </a:gridCol>
                <a:gridCol w="3978729">
                  <a:extLst>
                    <a:ext uri="{9D8B030D-6E8A-4147-A177-3AD203B41FA5}">
                      <a16:colId xmlns:a16="http://schemas.microsoft.com/office/drawing/2014/main" xmlns="" val="20001"/>
                    </a:ext>
                  </a:extLst>
                </a:gridCol>
              </a:tblGrid>
              <a:tr h="660933">
                <a:tc>
                  <a:txBody>
                    <a:bodyPr/>
                    <a:lstStyle/>
                    <a:p>
                      <a:pPr algn="ctr"/>
                      <a:r>
                        <a:rPr lang="en-AU" sz="2800" dirty="0"/>
                        <a:t>Category A 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a:t>Category B 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28423">
                <a:tc>
                  <a:txBody>
                    <a:bodyPr/>
                    <a:lstStyle/>
                    <a:p>
                      <a:r>
                        <a:rPr lang="en-AU" dirty="0"/>
                        <a:t>May be included in the calculation</a:t>
                      </a:r>
                      <a:r>
                        <a:rPr lang="en-AU" baseline="0" dirty="0"/>
                        <a:t> of a student’s Australian Tertiary Admission Rank (ATAR)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No more than 2 units of Category B courses can be included in the calculation of a student’s ATAR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89896">
                <a:tc>
                  <a:txBody>
                    <a:bodyPr/>
                    <a:lstStyle/>
                    <a:p>
                      <a:r>
                        <a:rPr lang="en-AU" dirty="0"/>
                        <a:t>Compulsory HSC Examination</a:t>
                      </a:r>
                      <a:r>
                        <a:rPr lang="en-AU" baseline="0" dirty="0"/>
                        <a:t> for most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Optional HSC examination for some</a:t>
                      </a:r>
                      <a:r>
                        <a:rPr lang="en-AU" baseline="0" dirty="0"/>
                        <a:t> courses</a:t>
                      </a:r>
                      <a:r>
                        <a:rPr lang="en-AU"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28423">
                <a:tc>
                  <a:txBody>
                    <a:bodyPr/>
                    <a:lstStyle/>
                    <a:p>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Include VET Curriculum Framework courses</a:t>
                      </a:r>
                      <a:r>
                        <a:rPr lang="en-AU" baseline="0" dirty="0"/>
                        <a:t> which have compulsory work placement. </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128423">
                <a:tc>
                  <a:txBody>
                    <a:bodyPr/>
                    <a:lstStyle/>
                    <a:p>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smtClean="0"/>
                        <a:t>Also</a:t>
                      </a:r>
                      <a:r>
                        <a:rPr lang="en-AU" baseline="0" dirty="0" smtClean="0"/>
                        <a:t> i</a:t>
                      </a:r>
                      <a:r>
                        <a:rPr lang="en-AU" dirty="0" smtClean="0"/>
                        <a:t>ncludes:</a:t>
                      </a:r>
                    </a:p>
                    <a:p>
                      <a:r>
                        <a:rPr lang="en-AU" dirty="0" smtClean="0"/>
                        <a:t>                            English Studies</a:t>
                      </a:r>
                    </a:p>
                    <a:p>
                      <a:r>
                        <a:rPr lang="en-AU" dirty="0" smtClean="0"/>
                        <a:t>                            Mathematics</a:t>
                      </a:r>
                      <a:r>
                        <a:rPr lang="en-AU" baseline="0" dirty="0" smtClean="0"/>
                        <a:t> Standard 1</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707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52501"/>
            <a:ext cx="8102283" cy="495299"/>
          </a:xfrm>
        </p:spPr>
        <p:txBody>
          <a:bodyPr/>
          <a:lstStyle/>
          <a:p>
            <a:pPr algn="ctr"/>
            <a:r>
              <a:rPr lang="en-AU" sz="2800" dirty="0">
                <a:effectLst>
                  <a:outerShdw blurRad="38100" dist="38100" dir="2700000" algn="tl">
                    <a:srgbClr val="000000">
                      <a:alpha val="43137"/>
                    </a:srgbClr>
                  </a:outerShdw>
                </a:effectLst>
              </a:rPr>
              <a:t>The Higher School Certificate</a:t>
            </a:r>
          </a:p>
        </p:txBody>
      </p:sp>
      <p:sp>
        <p:nvSpPr>
          <p:cNvPr id="3" name="Text Placeholder 2"/>
          <p:cNvSpPr>
            <a:spLocks noGrp="1"/>
          </p:cNvSpPr>
          <p:nvPr>
            <p:ph type="body" sz="quarter" idx="12"/>
          </p:nvPr>
        </p:nvSpPr>
        <p:spPr>
          <a:xfrm>
            <a:off x="538480" y="1938267"/>
            <a:ext cx="8029575" cy="3330863"/>
          </a:xfrm>
        </p:spPr>
        <p:txBody>
          <a:bodyPr/>
          <a:lstStyle/>
          <a:p>
            <a:pPr marL="342900" indent="-342900">
              <a:lnSpc>
                <a:spcPct val="80000"/>
              </a:lnSpc>
              <a:spcBef>
                <a:spcPts val="1200"/>
              </a:spcBef>
              <a:spcAft>
                <a:spcPts val="600"/>
              </a:spcAft>
              <a:buFont typeface="Arial" panose="020B0604020202020204" pitchFamily="34" charset="0"/>
              <a:buChar char="•"/>
            </a:pPr>
            <a:r>
              <a:rPr lang="en-AU" altLang="en-US" sz="2400" dirty="0">
                <a:latin typeface="Helvetica" charset="0"/>
              </a:rPr>
              <a:t>is the culmination of a student’s school career </a:t>
            </a:r>
          </a:p>
          <a:p>
            <a:pPr marL="342900" indent="-342900">
              <a:lnSpc>
                <a:spcPct val="80000"/>
              </a:lnSpc>
              <a:spcBef>
                <a:spcPts val="1200"/>
              </a:spcBef>
              <a:spcAft>
                <a:spcPts val="600"/>
              </a:spcAft>
              <a:buFont typeface="Arial" panose="020B0604020202020204" pitchFamily="34" charset="0"/>
              <a:buChar char="•"/>
            </a:pPr>
            <a:r>
              <a:rPr lang="en-AU" altLang="en-US" sz="2400" dirty="0">
                <a:latin typeface="Helvetica" charset="0"/>
              </a:rPr>
              <a:t>is the highest educational award that can be achieved at secondary school in New South Wales</a:t>
            </a:r>
          </a:p>
          <a:p>
            <a:pPr marL="342900" indent="-342900">
              <a:lnSpc>
                <a:spcPct val="80000"/>
              </a:lnSpc>
              <a:spcBef>
                <a:spcPts val="1200"/>
              </a:spcBef>
              <a:spcAft>
                <a:spcPts val="600"/>
              </a:spcAft>
              <a:buFont typeface="Arial" panose="020B0604020202020204" pitchFamily="34" charset="0"/>
              <a:buChar char="•"/>
            </a:pPr>
            <a:r>
              <a:rPr lang="en-GB" altLang="en-US" sz="2400" dirty="0">
                <a:latin typeface="Helvetica" charset="0"/>
              </a:rPr>
              <a:t>reports student achievement in terms of a </a:t>
            </a:r>
            <a:r>
              <a:rPr lang="en-GB" altLang="en-US" sz="2400" b="1" dirty="0">
                <a:solidFill>
                  <a:srgbClr val="280070"/>
                </a:solidFill>
                <a:latin typeface="Helvetica" charset="0"/>
              </a:rPr>
              <a:t>standard</a:t>
            </a:r>
            <a:r>
              <a:rPr lang="en-GB" altLang="en-US" sz="2400" b="1" dirty="0">
                <a:latin typeface="Helvetica" charset="0"/>
              </a:rPr>
              <a:t> </a:t>
            </a:r>
            <a:r>
              <a:rPr lang="en-GB" altLang="en-US" sz="2400" dirty="0">
                <a:latin typeface="Helvetica" charset="0"/>
              </a:rPr>
              <a:t>achieved in individual courses</a:t>
            </a:r>
          </a:p>
          <a:p>
            <a:pPr marL="342900" indent="-342900">
              <a:lnSpc>
                <a:spcPct val="80000"/>
              </a:lnSpc>
              <a:spcBef>
                <a:spcPts val="1200"/>
              </a:spcBef>
              <a:spcAft>
                <a:spcPts val="600"/>
              </a:spcAft>
              <a:buFont typeface="Arial" panose="020B0604020202020204" pitchFamily="34" charset="0"/>
              <a:buChar char="•"/>
            </a:pPr>
            <a:r>
              <a:rPr lang="en-GB" altLang="en-US" sz="2400" dirty="0">
                <a:latin typeface="Helvetica" charset="0"/>
              </a:rPr>
              <a:t>presents a </a:t>
            </a:r>
            <a:r>
              <a:rPr lang="en-GB" altLang="en-US" sz="2400" b="1" dirty="0">
                <a:solidFill>
                  <a:srgbClr val="280070"/>
                </a:solidFill>
                <a:latin typeface="Helvetica" charset="0"/>
              </a:rPr>
              <a:t>profile</a:t>
            </a:r>
            <a:r>
              <a:rPr lang="en-GB" altLang="en-US" sz="2400" dirty="0">
                <a:latin typeface="Helvetica" charset="0"/>
              </a:rPr>
              <a:t> of student achievement across a broad range of subjects</a:t>
            </a:r>
            <a:endParaRPr lang="en-US" altLang="en-US" sz="2400" dirty="0">
              <a:latin typeface="Helvetica" charset="0"/>
            </a:endParaRP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3116657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849869"/>
            <a:ext cx="8102283" cy="558849"/>
          </a:xfrm>
        </p:spPr>
        <p:txBody>
          <a:bodyPr/>
          <a:lstStyle/>
          <a:p>
            <a:pPr algn="ctr"/>
            <a:r>
              <a:rPr lang="en-AU" sz="2800" dirty="0">
                <a:effectLst>
                  <a:outerShdw blurRad="38100" dist="38100" dir="2700000" algn="tl">
                    <a:srgbClr val="000000">
                      <a:alpha val="43137"/>
                    </a:srgbClr>
                  </a:outerShdw>
                </a:effectLst>
              </a:rPr>
              <a:t>ATAR Calculation</a:t>
            </a:r>
          </a:p>
        </p:txBody>
      </p:sp>
      <p:sp>
        <p:nvSpPr>
          <p:cNvPr id="4" name="Text Placeholder 3"/>
          <p:cNvSpPr>
            <a:spLocks noGrp="1"/>
          </p:cNvSpPr>
          <p:nvPr>
            <p:ph type="body" sz="quarter" idx="13"/>
          </p:nvPr>
        </p:nvSpPr>
        <p:spPr>
          <a:xfrm>
            <a:off x="538480" y="325716"/>
            <a:ext cx="5743257" cy="293609"/>
          </a:xfrm>
        </p:spPr>
        <p:txBody>
          <a:bodyPr/>
          <a:lstStyle/>
          <a:p>
            <a:r>
              <a:rPr lang="en-US" dirty="0"/>
              <a:t>Year 10 Subject Selection for Stage 6</a:t>
            </a:r>
          </a:p>
        </p:txBody>
      </p:sp>
      <p:sp>
        <p:nvSpPr>
          <p:cNvPr id="5" name="Text Box 3">
            <a:extLst>
              <a:ext uri="{FF2B5EF4-FFF2-40B4-BE49-F238E27FC236}">
                <a16:creationId xmlns:a16="http://schemas.microsoft.com/office/drawing/2014/main" xmlns="" id="{D2FDB08C-166A-429F-9FD8-6C62980C085A}"/>
              </a:ext>
            </a:extLst>
          </p:cNvPr>
          <p:cNvSpPr txBox="1">
            <a:spLocks noChangeArrowheads="1"/>
          </p:cNvSpPr>
          <p:nvPr/>
        </p:nvSpPr>
        <p:spPr bwMode="auto">
          <a:xfrm>
            <a:off x="270574" y="1570651"/>
            <a:ext cx="1422385" cy="492125"/>
          </a:xfrm>
          <a:prstGeom prst="rect">
            <a:avLst/>
          </a:prstGeom>
          <a:solidFill>
            <a:srgbClr val="D49A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algn="ctr" eaLnBrk="1" hangingPunct="1">
              <a:spcBef>
                <a:spcPct val="50000"/>
              </a:spcBef>
            </a:pPr>
            <a:r>
              <a:rPr lang="en-GB" altLang="en-US" sz="2600" b="1" dirty="0">
                <a:solidFill>
                  <a:srgbClr val="FFFFFF"/>
                </a:solidFill>
                <a:latin typeface="Arial" panose="020B0604020202020204" pitchFamily="34" charset="0"/>
                <a:ea typeface="ＭＳ Ｐゴシック" panose="020B0600070205080204" pitchFamily="34" charset="-128"/>
              </a:rPr>
              <a:t>NESA</a:t>
            </a:r>
          </a:p>
        </p:txBody>
      </p:sp>
      <p:sp>
        <p:nvSpPr>
          <p:cNvPr id="6" name="Text Box 4">
            <a:extLst>
              <a:ext uri="{FF2B5EF4-FFF2-40B4-BE49-F238E27FC236}">
                <a16:creationId xmlns:a16="http://schemas.microsoft.com/office/drawing/2014/main" xmlns="" id="{2BC41CFF-D1F0-4782-8964-D80AB6141AF5}"/>
              </a:ext>
            </a:extLst>
          </p:cNvPr>
          <p:cNvSpPr txBox="1">
            <a:spLocks noChangeArrowheads="1"/>
          </p:cNvSpPr>
          <p:nvPr/>
        </p:nvSpPr>
        <p:spPr bwMode="auto">
          <a:xfrm>
            <a:off x="2251760" y="1459526"/>
            <a:ext cx="426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eaLnBrk="1" hangingPunct="1"/>
            <a:r>
              <a:rPr lang="en-GB" altLang="en-US" sz="2200" b="1" dirty="0">
                <a:latin typeface="Arial" panose="020B0604020202020204" pitchFamily="34" charset="0"/>
                <a:ea typeface="ＭＳ Ｐゴシック" panose="020B0600070205080204" pitchFamily="34" charset="-128"/>
              </a:rPr>
              <a:t> Examination  +   Assessment     	Mark 		            Mark</a:t>
            </a:r>
          </a:p>
        </p:txBody>
      </p:sp>
      <p:sp>
        <p:nvSpPr>
          <p:cNvPr id="8" name="Text Box 5">
            <a:extLst>
              <a:ext uri="{FF2B5EF4-FFF2-40B4-BE49-F238E27FC236}">
                <a16:creationId xmlns:a16="http://schemas.microsoft.com/office/drawing/2014/main" xmlns="" id="{AA4EB65D-C90D-4B18-AB5B-643A5E949571}"/>
              </a:ext>
            </a:extLst>
          </p:cNvPr>
          <p:cNvSpPr txBox="1">
            <a:spLocks noChangeArrowheads="1"/>
          </p:cNvSpPr>
          <p:nvPr/>
        </p:nvSpPr>
        <p:spPr bwMode="auto">
          <a:xfrm>
            <a:off x="1682349" y="3003948"/>
            <a:ext cx="5259388" cy="461963"/>
          </a:xfrm>
          <a:prstGeom prst="rect">
            <a:avLst/>
          </a:prstGeom>
          <a:solidFill>
            <a:srgbClr val="2F5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algn="ctr" eaLnBrk="1" hangingPunct="1">
              <a:spcBef>
                <a:spcPct val="50000"/>
              </a:spcBef>
            </a:pPr>
            <a:r>
              <a:rPr lang="en-GB" altLang="en-US" b="1" dirty="0">
                <a:solidFill>
                  <a:schemeClr val="bg1"/>
                </a:solidFill>
                <a:latin typeface="Arial" panose="020B0604020202020204" pitchFamily="34" charset="0"/>
                <a:ea typeface="ＭＳ Ｐゴシック" panose="020B0600070205080204" pitchFamily="34" charset="-128"/>
              </a:rPr>
              <a:t>Universities Admissions Centre</a:t>
            </a:r>
          </a:p>
        </p:txBody>
      </p:sp>
      <p:sp>
        <p:nvSpPr>
          <p:cNvPr id="9" name="Text Box 6">
            <a:extLst>
              <a:ext uri="{FF2B5EF4-FFF2-40B4-BE49-F238E27FC236}">
                <a16:creationId xmlns:a16="http://schemas.microsoft.com/office/drawing/2014/main" xmlns="" id="{7C1E976A-25D1-4578-AF67-AFF1D3F1AA75}"/>
              </a:ext>
            </a:extLst>
          </p:cNvPr>
          <p:cNvSpPr txBox="1">
            <a:spLocks noChangeArrowheads="1"/>
          </p:cNvSpPr>
          <p:nvPr/>
        </p:nvSpPr>
        <p:spPr bwMode="auto">
          <a:xfrm>
            <a:off x="3186940" y="3984020"/>
            <a:ext cx="2262134" cy="461665"/>
          </a:xfrm>
          <a:prstGeom prst="rect">
            <a:avLst/>
          </a:prstGeom>
          <a:solidFill>
            <a:srgbClr val="2F5F9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algn="ctr" eaLnBrk="1" hangingPunct="1">
              <a:spcBef>
                <a:spcPct val="50000"/>
              </a:spcBef>
            </a:pPr>
            <a:r>
              <a:rPr lang="en-GB" altLang="en-US" b="1" dirty="0">
                <a:solidFill>
                  <a:schemeClr val="bg1"/>
                </a:solidFill>
                <a:latin typeface="Arial" panose="020B0604020202020204" pitchFamily="34" charset="0"/>
                <a:ea typeface="ＭＳ Ｐゴシック" panose="020B0600070205080204" pitchFamily="34" charset="-128"/>
              </a:rPr>
              <a:t>Scaled Marks</a:t>
            </a:r>
          </a:p>
        </p:txBody>
      </p:sp>
      <p:sp>
        <p:nvSpPr>
          <p:cNvPr id="10" name="Text Box 7">
            <a:extLst>
              <a:ext uri="{FF2B5EF4-FFF2-40B4-BE49-F238E27FC236}">
                <a16:creationId xmlns:a16="http://schemas.microsoft.com/office/drawing/2014/main" xmlns="" id="{9BFFB64D-B938-4411-88FF-0BCA9302DCE4}"/>
              </a:ext>
            </a:extLst>
          </p:cNvPr>
          <p:cNvSpPr txBox="1">
            <a:spLocks noChangeArrowheads="1"/>
          </p:cNvSpPr>
          <p:nvPr/>
        </p:nvSpPr>
        <p:spPr bwMode="auto">
          <a:xfrm>
            <a:off x="2674537" y="5054189"/>
            <a:ext cx="3276600" cy="830262"/>
          </a:xfrm>
          <a:prstGeom prst="rect">
            <a:avLst/>
          </a:prstGeom>
          <a:solidFill>
            <a:srgbClr val="2F5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algn="ctr" eaLnBrk="1" hangingPunct="1">
              <a:spcBef>
                <a:spcPct val="50000"/>
              </a:spcBef>
            </a:pPr>
            <a:r>
              <a:rPr lang="en-GB" altLang="en-US" b="1" dirty="0">
                <a:solidFill>
                  <a:schemeClr val="bg1"/>
                </a:solidFill>
                <a:latin typeface="Arial" panose="020B0604020202020204" pitchFamily="34" charset="0"/>
                <a:ea typeface="ＭＳ Ｐゴシック" panose="020B0600070205080204" pitchFamily="34" charset="-128"/>
              </a:rPr>
              <a:t>2 units of English + next best 8 units</a:t>
            </a:r>
          </a:p>
        </p:txBody>
      </p:sp>
      <p:sp>
        <p:nvSpPr>
          <p:cNvPr id="11" name="Text Box 8">
            <a:extLst>
              <a:ext uri="{FF2B5EF4-FFF2-40B4-BE49-F238E27FC236}">
                <a16:creationId xmlns:a16="http://schemas.microsoft.com/office/drawing/2014/main" xmlns="" id="{3FB6CDBF-441D-415E-8684-09A0B34DC3AC}"/>
              </a:ext>
            </a:extLst>
          </p:cNvPr>
          <p:cNvSpPr txBox="1">
            <a:spLocks noChangeArrowheads="1"/>
          </p:cNvSpPr>
          <p:nvPr/>
        </p:nvSpPr>
        <p:spPr bwMode="auto">
          <a:xfrm>
            <a:off x="3447649" y="6253365"/>
            <a:ext cx="1828800" cy="523875"/>
          </a:xfrm>
          <a:prstGeom prst="rect">
            <a:avLst/>
          </a:prstGeom>
          <a:solidFill>
            <a:srgbClr val="2F5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algn="ctr" eaLnBrk="1" hangingPunct="1">
              <a:spcBef>
                <a:spcPct val="50000"/>
              </a:spcBef>
            </a:pPr>
            <a:r>
              <a:rPr lang="en-GB" altLang="en-US" sz="2800" b="1" dirty="0">
                <a:solidFill>
                  <a:schemeClr val="bg1"/>
                </a:solidFill>
                <a:latin typeface="Arial" panose="020B0604020202020204" pitchFamily="34" charset="0"/>
                <a:ea typeface="ＭＳ Ｐゴシック" panose="020B0600070205080204" pitchFamily="34" charset="-128"/>
              </a:rPr>
              <a:t>ATAR</a:t>
            </a:r>
          </a:p>
        </p:txBody>
      </p:sp>
      <p:sp>
        <p:nvSpPr>
          <p:cNvPr id="12" name="Text Box 9">
            <a:extLst>
              <a:ext uri="{FF2B5EF4-FFF2-40B4-BE49-F238E27FC236}">
                <a16:creationId xmlns:a16="http://schemas.microsoft.com/office/drawing/2014/main" xmlns="" id="{A2D443D4-F75C-41AC-ABF3-377FDB3DF7FD}"/>
              </a:ext>
            </a:extLst>
          </p:cNvPr>
          <p:cNvSpPr txBox="1">
            <a:spLocks noChangeArrowheads="1"/>
          </p:cNvSpPr>
          <p:nvPr/>
        </p:nvSpPr>
        <p:spPr bwMode="auto">
          <a:xfrm>
            <a:off x="6549506" y="4365538"/>
            <a:ext cx="2428875" cy="2365375"/>
          </a:xfrm>
          <a:prstGeom prst="rect">
            <a:avLst/>
          </a:prstGeom>
          <a:solidFill>
            <a:srgbClr val="FF0000"/>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algn="ctr" eaLnBrk="1" hangingPunct="1">
              <a:spcBef>
                <a:spcPct val="50000"/>
              </a:spcBef>
            </a:pPr>
            <a:r>
              <a:rPr lang="en-AU" altLang="en-US" sz="1800" dirty="0">
                <a:solidFill>
                  <a:schemeClr val="bg1"/>
                </a:solidFill>
                <a:latin typeface="Arial" panose="020B0604020202020204" pitchFamily="34" charset="0"/>
                <a:ea typeface="ＭＳ Ｐゴシック" panose="020B0600070205080204" pitchFamily="34" charset="-128"/>
              </a:rPr>
              <a:t>The scaled mark for each course is </a:t>
            </a:r>
            <a:r>
              <a:rPr lang="en-GB" altLang="en-US" sz="1800" dirty="0">
                <a:solidFill>
                  <a:schemeClr val="bg1"/>
                </a:solidFill>
                <a:latin typeface="Arial" panose="020B0604020202020204" pitchFamily="34" charset="0"/>
                <a:ea typeface="ＭＳ Ｐゴシック" panose="020B0600070205080204" pitchFamily="34" charset="-128"/>
              </a:rPr>
              <a:t>based on the quality</a:t>
            </a:r>
            <a:br>
              <a:rPr lang="en-GB" altLang="en-US" sz="1800" dirty="0">
                <a:solidFill>
                  <a:schemeClr val="bg1"/>
                </a:solidFill>
                <a:latin typeface="Arial" panose="020B0604020202020204" pitchFamily="34" charset="0"/>
                <a:ea typeface="ＭＳ Ｐゴシック" panose="020B0600070205080204" pitchFamily="34" charset="-128"/>
              </a:rPr>
            </a:br>
            <a:r>
              <a:rPr lang="en-GB" altLang="en-US" sz="1800" dirty="0">
                <a:solidFill>
                  <a:schemeClr val="bg1"/>
                </a:solidFill>
                <a:latin typeface="Arial" panose="020B0604020202020204" pitchFamily="34" charset="0"/>
                <a:ea typeface="ＭＳ Ｐゴシック" panose="020B0600070205080204" pitchFamily="34" charset="-128"/>
              </a:rPr>
              <a:t>of the candidates in that course in that year</a:t>
            </a:r>
          </a:p>
          <a:p>
            <a:pPr algn="ctr" eaLnBrk="1" hangingPunct="1">
              <a:spcBef>
                <a:spcPct val="50000"/>
              </a:spcBef>
            </a:pPr>
            <a:endParaRPr lang="en-GB" altLang="en-US" sz="1000" dirty="0">
              <a:solidFill>
                <a:schemeClr val="bg1"/>
              </a:solidFill>
              <a:latin typeface="Arial" panose="020B0604020202020204" pitchFamily="34" charset="0"/>
              <a:ea typeface="ＭＳ Ｐゴシック" panose="020B0600070205080204" pitchFamily="34" charset="-128"/>
            </a:endParaRPr>
          </a:p>
          <a:p>
            <a:pPr algn="ctr" eaLnBrk="1" hangingPunct="1">
              <a:spcBef>
                <a:spcPct val="50000"/>
              </a:spcBef>
            </a:pPr>
            <a:r>
              <a:rPr lang="en-GB" altLang="en-US" sz="1400" dirty="0">
                <a:solidFill>
                  <a:schemeClr val="bg1"/>
                </a:solidFill>
                <a:latin typeface="Arial" panose="020B0604020202020204" pitchFamily="34" charset="0"/>
                <a:ea typeface="ＭＳ Ｐゴシック" panose="020B0600070205080204" pitchFamily="34" charset="-128"/>
              </a:rPr>
              <a:t>www.uac.edu.au</a:t>
            </a:r>
          </a:p>
        </p:txBody>
      </p:sp>
      <p:sp>
        <p:nvSpPr>
          <p:cNvPr id="13" name="Line 10">
            <a:extLst>
              <a:ext uri="{FF2B5EF4-FFF2-40B4-BE49-F238E27FC236}">
                <a16:creationId xmlns:a16="http://schemas.microsoft.com/office/drawing/2014/main" xmlns="" id="{0A141EFE-6026-4C4E-B860-AE7F5F67C60E}"/>
              </a:ext>
            </a:extLst>
          </p:cNvPr>
          <p:cNvSpPr>
            <a:spLocks noChangeShapeType="1"/>
          </p:cNvSpPr>
          <p:nvPr/>
        </p:nvSpPr>
        <p:spPr bwMode="auto">
          <a:xfrm>
            <a:off x="1756460" y="1843701"/>
            <a:ext cx="571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4" name="Line 11">
            <a:extLst>
              <a:ext uri="{FF2B5EF4-FFF2-40B4-BE49-F238E27FC236}">
                <a16:creationId xmlns:a16="http://schemas.microsoft.com/office/drawing/2014/main" xmlns="" id="{48DAD24F-3485-4B8A-A87E-D4024B1F4BEE}"/>
              </a:ext>
            </a:extLst>
          </p:cNvPr>
          <p:cNvSpPr>
            <a:spLocks noChangeShapeType="1"/>
          </p:cNvSpPr>
          <p:nvPr/>
        </p:nvSpPr>
        <p:spPr bwMode="auto">
          <a:xfrm>
            <a:off x="4314899" y="1922817"/>
            <a:ext cx="0" cy="3452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6" name="Line 13">
            <a:extLst>
              <a:ext uri="{FF2B5EF4-FFF2-40B4-BE49-F238E27FC236}">
                <a16:creationId xmlns:a16="http://schemas.microsoft.com/office/drawing/2014/main" xmlns="" id="{8F9F5A5C-74F6-4D2F-B779-D5FFB037E07A}"/>
              </a:ext>
            </a:extLst>
          </p:cNvPr>
          <p:cNvSpPr>
            <a:spLocks noChangeShapeType="1"/>
          </p:cNvSpPr>
          <p:nvPr/>
        </p:nvSpPr>
        <p:spPr bwMode="auto">
          <a:xfrm>
            <a:off x="4312837" y="3507187"/>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7" name="Line 14">
            <a:extLst>
              <a:ext uri="{FF2B5EF4-FFF2-40B4-BE49-F238E27FC236}">
                <a16:creationId xmlns:a16="http://schemas.microsoft.com/office/drawing/2014/main" xmlns="" id="{5BA1D89A-4C6F-4C75-B3BF-40A5A2F29FEB}"/>
              </a:ext>
            </a:extLst>
          </p:cNvPr>
          <p:cNvSpPr>
            <a:spLocks noChangeShapeType="1"/>
          </p:cNvSpPr>
          <p:nvPr/>
        </p:nvSpPr>
        <p:spPr bwMode="auto">
          <a:xfrm>
            <a:off x="4322168" y="4505919"/>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18" name="Line 15">
            <a:extLst>
              <a:ext uri="{FF2B5EF4-FFF2-40B4-BE49-F238E27FC236}">
                <a16:creationId xmlns:a16="http://schemas.microsoft.com/office/drawing/2014/main" xmlns="" id="{6F020703-4A77-4E78-892B-5C5F45D7BDA1}"/>
              </a:ext>
            </a:extLst>
          </p:cNvPr>
          <p:cNvSpPr>
            <a:spLocks noChangeShapeType="1"/>
          </p:cNvSpPr>
          <p:nvPr/>
        </p:nvSpPr>
        <p:spPr bwMode="auto">
          <a:xfrm>
            <a:off x="4312837" y="5956894"/>
            <a:ext cx="0" cy="263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21" name="Text Box 3">
            <a:extLst>
              <a:ext uri="{FF2B5EF4-FFF2-40B4-BE49-F238E27FC236}">
                <a16:creationId xmlns:a16="http://schemas.microsoft.com/office/drawing/2014/main" xmlns="" id="{75160EEF-8411-4A94-9A72-E51B621E0278}"/>
              </a:ext>
            </a:extLst>
          </p:cNvPr>
          <p:cNvSpPr txBox="1">
            <a:spLocks noChangeArrowheads="1"/>
          </p:cNvSpPr>
          <p:nvPr/>
        </p:nvSpPr>
        <p:spPr bwMode="auto">
          <a:xfrm>
            <a:off x="7042798" y="1570651"/>
            <a:ext cx="1795623" cy="492125"/>
          </a:xfrm>
          <a:prstGeom prst="rect">
            <a:avLst/>
          </a:prstGeom>
          <a:solidFill>
            <a:srgbClr val="D49A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algn="ctr" eaLnBrk="1" hangingPunct="1">
              <a:spcBef>
                <a:spcPct val="50000"/>
              </a:spcBef>
            </a:pPr>
            <a:r>
              <a:rPr lang="en-GB" altLang="en-US" sz="2600" b="1" dirty="0">
                <a:solidFill>
                  <a:srgbClr val="FFFFFF"/>
                </a:solidFill>
                <a:latin typeface="Arial" panose="020B0604020202020204" pitchFamily="34" charset="0"/>
                <a:ea typeface="ＭＳ Ｐゴシック" panose="020B0600070205080204" pitchFamily="34" charset="-128"/>
              </a:rPr>
              <a:t>School</a:t>
            </a:r>
          </a:p>
        </p:txBody>
      </p:sp>
      <p:sp>
        <p:nvSpPr>
          <p:cNvPr id="22" name="Line 10">
            <a:extLst>
              <a:ext uri="{FF2B5EF4-FFF2-40B4-BE49-F238E27FC236}">
                <a16:creationId xmlns:a16="http://schemas.microsoft.com/office/drawing/2014/main" xmlns="" id="{028DC887-6BD1-44A7-A095-CB89B23A0A26}"/>
              </a:ext>
            </a:extLst>
          </p:cNvPr>
          <p:cNvSpPr>
            <a:spLocks noChangeShapeType="1"/>
          </p:cNvSpPr>
          <p:nvPr/>
        </p:nvSpPr>
        <p:spPr bwMode="auto">
          <a:xfrm flipH="1">
            <a:off x="6409546" y="1806739"/>
            <a:ext cx="571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
        <p:nvSpPr>
          <p:cNvPr id="23" name="Text Box 6">
            <a:extLst>
              <a:ext uri="{FF2B5EF4-FFF2-40B4-BE49-F238E27FC236}">
                <a16:creationId xmlns:a16="http://schemas.microsoft.com/office/drawing/2014/main" xmlns="" id="{E3F03D70-2E24-48BA-B23F-C3347C99C365}"/>
              </a:ext>
            </a:extLst>
          </p:cNvPr>
          <p:cNvSpPr txBox="1">
            <a:spLocks noChangeArrowheads="1"/>
          </p:cNvSpPr>
          <p:nvPr/>
        </p:nvSpPr>
        <p:spPr bwMode="auto">
          <a:xfrm>
            <a:off x="3264162" y="2326547"/>
            <a:ext cx="2091089" cy="461665"/>
          </a:xfrm>
          <a:prstGeom prst="rect">
            <a:avLst/>
          </a:prstGeom>
          <a:solidFill>
            <a:srgbClr val="2F5F9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Black" panose="020B0A04020102020204" pitchFamily="34" charset="0"/>
                <a:ea typeface="ヒラギノ角ゴ Pro W3" charset="-128"/>
              </a:defRPr>
            </a:lvl1pPr>
            <a:lvl2pPr marL="7429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algn="ctr" eaLnBrk="1" hangingPunct="1">
              <a:spcBef>
                <a:spcPct val="50000"/>
              </a:spcBef>
            </a:pPr>
            <a:r>
              <a:rPr lang="en-GB" altLang="en-US" b="1" dirty="0">
                <a:solidFill>
                  <a:schemeClr val="bg1"/>
                </a:solidFill>
                <a:latin typeface="Arial" panose="020B0604020202020204" pitchFamily="34" charset="0"/>
                <a:ea typeface="ＭＳ Ｐゴシック" panose="020B0600070205080204" pitchFamily="34" charset="-128"/>
              </a:rPr>
              <a:t>HSC Mark</a:t>
            </a:r>
          </a:p>
        </p:txBody>
      </p:sp>
      <p:sp>
        <p:nvSpPr>
          <p:cNvPr id="24" name="Line 11">
            <a:extLst>
              <a:ext uri="{FF2B5EF4-FFF2-40B4-BE49-F238E27FC236}">
                <a16:creationId xmlns:a16="http://schemas.microsoft.com/office/drawing/2014/main" xmlns="" id="{29685B5A-FFAB-482F-B9D9-98011610DF16}"/>
              </a:ext>
            </a:extLst>
          </p:cNvPr>
          <p:cNvSpPr>
            <a:spLocks noChangeShapeType="1"/>
          </p:cNvSpPr>
          <p:nvPr/>
        </p:nvSpPr>
        <p:spPr bwMode="auto">
          <a:xfrm>
            <a:off x="4314899" y="2827172"/>
            <a:ext cx="0" cy="1534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spTree>
    <p:extLst>
      <p:ext uri="{BB962C8B-B14F-4D97-AF65-F5344CB8AC3E}">
        <p14:creationId xmlns:p14="http://schemas.microsoft.com/office/powerpoint/2010/main" val="129694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21" grpId="0" animBg="1"/>
      <p:bldP spid="22" grpId="0" animBg="1"/>
      <p:bldP spid="23"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45803"/>
            <a:ext cx="8102283" cy="558849"/>
          </a:xfrm>
        </p:spPr>
        <p:txBody>
          <a:bodyPr/>
          <a:lstStyle/>
          <a:p>
            <a:pPr algn="ctr"/>
            <a:r>
              <a:rPr lang="en-AU" sz="2800" dirty="0">
                <a:effectLst>
                  <a:outerShdw blurRad="38100" dist="38100" dir="2700000" algn="tl">
                    <a:srgbClr val="000000">
                      <a:alpha val="43137"/>
                    </a:srgbClr>
                  </a:outerShdw>
                </a:effectLst>
              </a:rPr>
              <a:t>Difference Between HSC and ATAR</a:t>
            </a:r>
          </a:p>
        </p:txBody>
      </p:sp>
      <p:sp>
        <p:nvSpPr>
          <p:cNvPr id="4" name="Text Placeholder 3"/>
          <p:cNvSpPr>
            <a:spLocks noGrp="1"/>
          </p:cNvSpPr>
          <p:nvPr>
            <p:ph type="body" sz="quarter" idx="13"/>
          </p:nvPr>
        </p:nvSpPr>
        <p:spPr/>
        <p:txBody>
          <a:bodyPr/>
          <a:lstStyle/>
          <a:p>
            <a:r>
              <a:rPr lang="en-US" dirty="0"/>
              <a:t>Year 10 Subject Selection for Stage 6</a:t>
            </a:r>
          </a:p>
        </p:txBody>
      </p:sp>
      <p:sp>
        <p:nvSpPr>
          <p:cNvPr id="7" name="Rectangle 3">
            <a:extLst>
              <a:ext uri="{FF2B5EF4-FFF2-40B4-BE49-F238E27FC236}">
                <a16:creationId xmlns:a16="http://schemas.microsoft.com/office/drawing/2014/main" xmlns="" id="{5A064669-ABE8-4106-AC74-1AF7B41C2854}"/>
              </a:ext>
            </a:extLst>
          </p:cNvPr>
          <p:cNvSpPr txBox="1">
            <a:spLocks noChangeArrowheads="1"/>
          </p:cNvSpPr>
          <p:nvPr/>
        </p:nvSpPr>
        <p:spPr bwMode="auto">
          <a:xfrm>
            <a:off x="107950" y="1632306"/>
            <a:ext cx="4535488" cy="4464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400">
                <a:solidFill>
                  <a:schemeClr val="tx1"/>
                </a:solidFill>
                <a:latin typeface="Arial Black" panose="020B0A04020102020204" pitchFamily="34" charset="0"/>
                <a:ea typeface="ヒラギノ角ゴ Pro W3" charset="-128"/>
              </a:defRPr>
            </a:lvl1pPr>
            <a:lvl2pPr marL="3492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algn="ctr">
              <a:lnSpc>
                <a:spcPct val="80000"/>
              </a:lnSpc>
              <a:spcBef>
                <a:spcPts val="1200"/>
              </a:spcBef>
              <a:spcAft>
                <a:spcPts val="600"/>
              </a:spcAft>
              <a:buFont typeface="Times" panose="02020603050405020304" pitchFamily="18" charset="0"/>
              <a:buNone/>
            </a:pPr>
            <a:endParaRPr lang="en-AU" altLang="en-US" sz="800" b="1" dirty="0">
              <a:latin typeface="Helvetica" panose="020B0604020202020204" pitchFamily="34" charset="0"/>
            </a:endParaRPr>
          </a:p>
          <a:p>
            <a:pPr algn="ctr">
              <a:lnSpc>
                <a:spcPct val="80000"/>
              </a:lnSpc>
              <a:spcBef>
                <a:spcPts val="1200"/>
              </a:spcBef>
              <a:spcAft>
                <a:spcPts val="600"/>
              </a:spcAft>
              <a:buFont typeface="Times" panose="02020603050405020304" pitchFamily="18" charset="0"/>
              <a:buNone/>
            </a:pPr>
            <a:r>
              <a:rPr lang="en-AU" altLang="en-US" b="1" dirty="0">
                <a:latin typeface="Helvetica" panose="020B0604020202020204" pitchFamily="34" charset="0"/>
              </a:rPr>
              <a:t>HSC</a:t>
            </a:r>
          </a:p>
          <a:p>
            <a:pPr lvl="1">
              <a:lnSpc>
                <a:spcPct val="80000"/>
              </a:lnSpc>
              <a:spcBef>
                <a:spcPts val="600"/>
              </a:spcBef>
              <a:spcAft>
                <a:spcPts val="600"/>
              </a:spcAft>
              <a:buFontTx/>
              <a:buChar char="•"/>
            </a:pPr>
            <a:r>
              <a:rPr lang="en-GB" altLang="en-US" dirty="0">
                <a:latin typeface="Helvetica" panose="020B0604020202020204" pitchFamily="34" charset="0"/>
              </a:rPr>
              <a:t>is for all students</a:t>
            </a:r>
          </a:p>
          <a:p>
            <a:pPr lvl="1">
              <a:lnSpc>
                <a:spcPct val="80000"/>
              </a:lnSpc>
              <a:spcBef>
                <a:spcPts val="600"/>
              </a:spcBef>
              <a:spcAft>
                <a:spcPts val="600"/>
              </a:spcAft>
              <a:buFontTx/>
              <a:buChar char="•"/>
            </a:pPr>
            <a:r>
              <a:rPr lang="en-GB" altLang="en-US" dirty="0">
                <a:latin typeface="Helvetica" panose="020B0604020202020204" pitchFamily="34" charset="0"/>
              </a:rPr>
              <a:t>reports student achievement in </a:t>
            </a:r>
            <a:r>
              <a:rPr lang="en-GB" altLang="en-US" dirty="0">
                <a:solidFill>
                  <a:srgbClr val="454545"/>
                </a:solidFill>
                <a:latin typeface="Helvetica" panose="020B0604020202020204" pitchFamily="34" charset="0"/>
              </a:rPr>
              <a:t>terms</a:t>
            </a:r>
            <a:r>
              <a:rPr lang="en-GB" altLang="en-US" dirty="0">
                <a:latin typeface="Helvetica" panose="020B0604020202020204" pitchFamily="34" charset="0"/>
              </a:rPr>
              <a:t> of a standard achieved in individual courses</a:t>
            </a:r>
          </a:p>
          <a:p>
            <a:pPr lvl="1">
              <a:lnSpc>
                <a:spcPct val="80000"/>
              </a:lnSpc>
              <a:spcBef>
                <a:spcPts val="600"/>
              </a:spcBef>
              <a:spcAft>
                <a:spcPts val="600"/>
              </a:spcAft>
              <a:buFontTx/>
              <a:buChar char="•"/>
            </a:pPr>
            <a:r>
              <a:rPr lang="en-GB" altLang="en-US" dirty="0">
                <a:latin typeface="Helvetica" panose="020B0604020202020204" pitchFamily="34" charset="0"/>
              </a:rPr>
              <a:t>presents a profile of student achievement across a broad range of subjects</a:t>
            </a:r>
            <a:endParaRPr lang="en-US" altLang="en-US" dirty="0">
              <a:latin typeface="Helvetica" panose="020B0604020202020204" pitchFamily="34" charset="0"/>
            </a:endParaRPr>
          </a:p>
          <a:p>
            <a:pPr>
              <a:lnSpc>
                <a:spcPct val="80000"/>
              </a:lnSpc>
              <a:spcBef>
                <a:spcPct val="20000"/>
              </a:spcBef>
              <a:buFontTx/>
              <a:buChar char="•"/>
            </a:pPr>
            <a:endParaRPr lang="en-AU" altLang="en-US" dirty="0">
              <a:latin typeface="Verdana" panose="020B0604030504040204" pitchFamily="34" charset="0"/>
            </a:endParaRPr>
          </a:p>
          <a:p>
            <a:pPr>
              <a:lnSpc>
                <a:spcPct val="80000"/>
              </a:lnSpc>
              <a:spcBef>
                <a:spcPct val="20000"/>
              </a:spcBef>
              <a:buFont typeface="Times" panose="02020603050405020304" pitchFamily="18" charset="0"/>
              <a:buChar char="•"/>
            </a:pPr>
            <a:endParaRPr lang="en-AU" altLang="en-US" dirty="0">
              <a:latin typeface="Verdana" panose="020B0604030504040204" pitchFamily="34" charset="0"/>
            </a:endParaRPr>
          </a:p>
          <a:p>
            <a:pPr>
              <a:lnSpc>
                <a:spcPct val="80000"/>
              </a:lnSpc>
              <a:spcBef>
                <a:spcPct val="20000"/>
              </a:spcBef>
              <a:buFont typeface="Times" panose="02020603050405020304" pitchFamily="18" charset="0"/>
              <a:buNone/>
            </a:pPr>
            <a:endParaRPr lang="en-AU" altLang="en-US" dirty="0">
              <a:latin typeface="Verdana" panose="020B0604030504040204" pitchFamily="34" charset="0"/>
            </a:endParaRPr>
          </a:p>
          <a:p>
            <a:pPr lvl="2">
              <a:lnSpc>
                <a:spcPct val="80000"/>
              </a:lnSpc>
              <a:spcBef>
                <a:spcPct val="20000"/>
              </a:spcBef>
            </a:pPr>
            <a:endParaRPr lang="en-AU" altLang="en-US" dirty="0">
              <a:latin typeface="Verdana" panose="020B0604030504040204" pitchFamily="34" charset="0"/>
              <a:ea typeface="ＭＳ Ｐゴシック" panose="020B0600070205080204" pitchFamily="34" charset="-128"/>
            </a:endParaRPr>
          </a:p>
        </p:txBody>
      </p:sp>
      <p:sp>
        <p:nvSpPr>
          <p:cNvPr id="8" name="Rectangle 4">
            <a:extLst>
              <a:ext uri="{FF2B5EF4-FFF2-40B4-BE49-F238E27FC236}">
                <a16:creationId xmlns:a16="http://schemas.microsoft.com/office/drawing/2014/main" xmlns="" id="{92D0B3F9-3909-4B1A-B044-6A1183F2B1D8}"/>
              </a:ext>
            </a:extLst>
          </p:cNvPr>
          <p:cNvSpPr txBox="1">
            <a:spLocks noChangeArrowheads="1"/>
          </p:cNvSpPr>
          <p:nvPr/>
        </p:nvSpPr>
        <p:spPr bwMode="auto">
          <a:xfrm>
            <a:off x="4751388" y="1632306"/>
            <a:ext cx="4284662" cy="4464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400">
                <a:solidFill>
                  <a:schemeClr val="tx1"/>
                </a:solidFill>
                <a:latin typeface="Arial Black" panose="020B0A04020102020204" pitchFamily="34" charset="0"/>
                <a:ea typeface="ヒラギノ角ゴ Pro W3" charset="-128"/>
              </a:defRPr>
            </a:lvl1pPr>
            <a:lvl2pPr marL="349250" indent="-285750">
              <a:defRPr sz="2400">
                <a:solidFill>
                  <a:schemeClr val="tx1"/>
                </a:solidFill>
                <a:latin typeface="Arial Black" panose="020B0A04020102020204" pitchFamily="34" charset="0"/>
                <a:ea typeface="ヒラギノ角ゴ Pro W3" charset="-128"/>
              </a:defRPr>
            </a:lvl2pPr>
            <a:lvl3pPr marL="1143000" indent="-228600">
              <a:defRPr sz="2400">
                <a:solidFill>
                  <a:schemeClr val="tx1"/>
                </a:solidFill>
                <a:latin typeface="Arial Black" panose="020B0A04020102020204" pitchFamily="34" charset="0"/>
                <a:ea typeface="ヒラギノ角ゴ Pro W3" charset="-128"/>
              </a:defRPr>
            </a:lvl3pPr>
            <a:lvl4pPr marL="1600200" indent="-228600">
              <a:defRPr sz="2400">
                <a:solidFill>
                  <a:schemeClr val="tx1"/>
                </a:solidFill>
                <a:latin typeface="Arial Black" panose="020B0A04020102020204" pitchFamily="34" charset="0"/>
                <a:ea typeface="ヒラギノ角ゴ Pro W3" charset="-128"/>
              </a:defRPr>
            </a:lvl4pPr>
            <a:lvl5pPr marL="2057400" indent="-228600">
              <a:defRPr sz="2400">
                <a:solidFill>
                  <a:schemeClr val="tx1"/>
                </a:solidFill>
                <a:latin typeface="Arial Black" panose="020B0A040201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Black" panose="020B0A04020102020204" pitchFamily="34" charset="0"/>
                <a:ea typeface="ヒラギノ角ゴ Pro W3" charset="-128"/>
              </a:defRPr>
            </a:lvl9pPr>
          </a:lstStyle>
          <a:p>
            <a:pPr algn="ctr">
              <a:lnSpc>
                <a:spcPct val="80000"/>
              </a:lnSpc>
              <a:spcBef>
                <a:spcPts val="1200"/>
              </a:spcBef>
              <a:spcAft>
                <a:spcPts val="600"/>
              </a:spcAft>
              <a:buFont typeface="Times" panose="02020603050405020304" pitchFamily="18" charset="0"/>
              <a:buNone/>
            </a:pPr>
            <a:endParaRPr lang="en-AU" altLang="en-US" sz="800" b="1">
              <a:latin typeface="Helvetica" panose="020B0604020202020204" pitchFamily="34" charset="0"/>
            </a:endParaRPr>
          </a:p>
          <a:p>
            <a:pPr algn="ctr">
              <a:lnSpc>
                <a:spcPct val="80000"/>
              </a:lnSpc>
              <a:spcBef>
                <a:spcPts val="1200"/>
              </a:spcBef>
              <a:spcAft>
                <a:spcPts val="600"/>
              </a:spcAft>
              <a:buFont typeface="Times" panose="02020603050405020304" pitchFamily="18" charset="0"/>
              <a:buNone/>
            </a:pPr>
            <a:r>
              <a:rPr lang="en-AU" altLang="en-US" b="1">
                <a:latin typeface="Helvetica" panose="020B0604020202020204" pitchFamily="34" charset="0"/>
              </a:rPr>
              <a:t>ATAR</a:t>
            </a:r>
          </a:p>
          <a:p>
            <a:pPr lvl="1">
              <a:lnSpc>
                <a:spcPct val="80000"/>
              </a:lnSpc>
              <a:spcBef>
                <a:spcPts val="600"/>
              </a:spcBef>
              <a:spcAft>
                <a:spcPts val="600"/>
              </a:spcAft>
              <a:buFontTx/>
              <a:buChar char="•"/>
            </a:pPr>
            <a:r>
              <a:rPr lang="en-GB" altLang="en-US">
                <a:latin typeface="Helvetica" panose="020B0604020202020204" pitchFamily="34" charset="0"/>
              </a:rPr>
              <a:t>is for students wishing to gain a place at a university</a:t>
            </a:r>
          </a:p>
          <a:p>
            <a:pPr lvl="1">
              <a:lnSpc>
                <a:spcPct val="80000"/>
              </a:lnSpc>
              <a:spcBef>
                <a:spcPts val="600"/>
              </a:spcBef>
              <a:spcAft>
                <a:spcPts val="600"/>
              </a:spcAft>
              <a:buFontTx/>
              <a:buChar char="•"/>
            </a:pPr>
            <a:r>
              <a:rPr lang="en-GB" altLang="en-US">
                <a:latin typeface="Helvetica" panose="020B0604020202020204" pitchFamily="34" charset="0"/>
              </a:rPr>
              <a:t>is a rank NOT a mark</a:t>
            </a:r>
          </a:p>
          <a:p>
            <a:pPr lvl="1">
              <a:lnSpc>
                <a:spcPct val="80000"/>
              </a:lnSpc>
              <a:spcBef>
                <a:spcPts val="600"/>
              </a:spcBef>
              <a:spcAft>
                <a:spcPts val="600"/>
              </a:spcAft>
              <a:buFontTx/>
              <a:buChar char="•"/>
            </a:pPr>
            <a:r>
              <a:rPr lang="en-GB" altLang="en-US">
                <a:latin typeface="Helvetica" panose="020B0604020202020204" pitchFamily="34" charset="0"/>
              </a:rPr>
              <a:t>provides information about how students perform overall in relation to other students </a:t>
            </a:r>
          </a:p>
          <a:p>
            <a:pPr lvl="1">
              <a:lnSpc>
                <a:spcPct val="80000"/>
              </a:lnSpc>
              <a:spcBef>
                <a:spcPts val="600"/>
              </a:spcBef>
              <a:spcAft>
                <a:spcPts val="600"/>
              </a:spcAft>
              <a:buFontTx/>
              <a:buChar char="•"/>
            </a:pPr>
            <a:r>
              <a:rPr lang="en-GB" altLang="en-US">
                <a:latin typeface="Helvetica" panose="020B0604020202020204" pitchFamily="34" charset="0"/>
              </a:rPr>
              <a:t>provides the discrimination required by universities for the selection process</a:t>
            </a:r>
            <a:endParaRPr lang="en-US" altLang="en-US">
              <a:latin typeface="Helvetica" panose="020B0604020202020204" pitchFamily="34" charset="0"/>
            </a:endParaRPr>
          </a:p>
          <a:p>
            <a:pPr lvl="1">
              <a:lnSpc>
                <a:spcPct val="80000"/>
              </a:lnSpc>
              <a:spcBef>
                <a:spcPts val="600"/>
              </a:spcBef>
              <a:spcAft>
                <a:spcPts val="600"/>
              </a:spcAft>
              <a:buFontTx/>
              <a:buChar char="•"/>
            </a:pPr>
            <a:endParaRPr lang="en-AU" altLang="en-US">
              <a:latin typeface="Verdana" panose="020B0604030504040204" pitchFamily="34" charset="0"/>
            </a:endParaRPr>
          </a:p>
          <a:p>
            <a:pPr lvl="1">
              <a:lnSpc>
                <a:spcPct val="80000"/>
              </a:lnSpc>
              <a:spcBef>
                <a:spcPts val="600"/>
              </a:spcBef>
              <a:spcAft>
                <a:spcPts val="600"/>
              </a:spcAft>
              <a:buFontTx/>
              <a:buChar char="•"/>
            </a:pPr>
            <a:endParaRPr lang="en-AU" altLang="en-US">
              <a:latin typeface="Verdana" panose="020B0604030504040204" pitchFamily="34" charset="0"/>
            </a:endParaRPr>
          </a:p>
          <a:p>
            <a:pPr lvl="2">
              <a:lnSpc>
                <a:spcPct val="80000"/>
              </a:lnSpc>
              <a:spcBef>
                <a:spcPct val="20000"/>
              </a:spcBef>
              <a:buFontTx/>
              <a:buChar char="-"/>
            </a:pPr>
            <a:endParaRPr lang="en-US" altLang="en-US">
              <a:latin typeface="Verdana" panose="020B0604030504040204" pitchFamily="34" charset="0"/>
              <a:ea typeface="ＭＳ Ｐゴシック" panose="020B0600070205080204" pitchFamily="34" charset="-128"/>
            </a:endParaRPr>
          </a:p>
          <a:p>
            <a:pPr lvl="2">
              <a:lnSpc>
                <a:spcPct val="80000"/>
              </a:lnSpc>
              <a:spcBef>
                <a:spcPct val="20000"/>
              </a:spcBef>
              <a:buFontTx/>
              <a:buChar char="-"/>
            </a:pPr>
            <a:endParaRPr lang="en-US" altLang="en-US">
              <a:latin typeface="Verdana" panose="020B0604030504040204" pitchFamily="34" charset="0"/>
              <a:ea typeface="ＭＳ Ｐゴシック" panose="020B0600070205080204" pitchFamily="34" charset="-128"/>
            </a:endParaRPr>
          </a:p>
          <a:p>
            <a:pPr lvl="2">
              <a:lnSpc>
                <a:spcPct val="80000"/>
              </a:lnSpc>
              <a:spcBef>
                <a:spcPct val="20000"/>
              </a:spcBef>
              <a:buFontTx/>
              <a:buChar char="-"/>
            </a:pPr>
            <a:endParaRPr lang="en-US" altLang="en-US" sz="2800">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65995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36321"/>
            <a:ext cx="8102283" cy="533399"/>
          </a:xfrm>
        </p:spPr>
        <p:txBody>
          <a:bodyPr/>
          <a:lstStyle/>
          <a:p>
            <a:pPr algn="ctr"/>
            <a:r>
              <a:rPr lang="en-AU" sz="2800" dirty="0">
                <a:effectLst>
                  <a:outerShdw blurRad="38100" dist="38100" dir="2700000" algn="tl">
                    <a:srgbClr val="C0C0C0"/>
                  </a:outerShdw>
                </a:effectLst>
                <a:cs typeface="Arial" pitchFamily="34" charset="0"/>
              </a:rPr>
              <a:t>Other Considerations</a:t>
            </a:r>
            <a:endParaRPr lang="en-AU" sz="2800" dirty="0"/>
          </a:p>
        </p:txBody>
      </p:sp>
      <p:sp>
        <p:nvSpPr>
          <p:cNvPr id="3" name="Text Placeholder 2"/>
          <p:cNvSpPr>
            <a:spLocks noGrp="1"/>
          </p:cNvSpPr>
          <p:nvPr>
            <p:ph type="body" sz="quarter" idx="12"/>
          </p:nvPr>
        </p:nvSpPr>
        <p:spPr>
          <a:xfrm>
            <a:off x="574833" y="1569720"/>
            <a:ext cx="8029575" cy="4434840"/>
          </a:xfrm>
        </p:spPr>
        <p:txBody>
          <a:bodyPr/>
          <a:lstStyle/>
          <a:p>
            <a:pPr marL="342900" indent="-342900">
              <a:lnSpc>
                <a:spcPct val="150000"/>
              </a:lnSpc>
              <a:buFont typeface="Arial" panose="020B0604020202020204" pitchFamily="34" charset="0"/>
              <a:buChar char="•"/>
            </a:pPr>
            <a:r>
              <a:rPr lang="en-AU" altLang="en-US" sz="2400" dirty="0">
                <a:latin typeface="Helvetica" charset="0"/>
              </a:rPr>
              <a:t>What do I want for my future?</a:t>
            </a:r>
          </a:p>
          <a:p>
            <a:pPr marL="342900" lvl="1" indent="-342900">
              <a:lnSpc>
                <a:spcPct val="150000"/>
              </a:lnSpc>
              <a:spcBef>
                <a:spcPct val="0"/>
              </a:spcBef>
              <a:buFont typeface="Arial" panose="020B0604020202020204" pitchFamily="34" charset="0"/>
              <a:buChar char="•"/>
            </a:pPr>
            <a:r>
              <a:rPr lang="en-AU" altLang="en-US" sz="2400" dirty="0">
                <a:latin typeface="Helvetica" charset="0"/>
              </a:rPr>
              <a:t>What ‘pathway’ best suits me?</a:t>
            </a:r>
          </a:p>
          <a:p>
            <a:pPr marL="342900" indent="-342900">
              <a:lnSpc>
                <a:spcPct val="150000"/>
              </a:lnSpc>
              <a:buFont typeface="Arial" panose="020B0604020202020204" pitchFamily="34" charset="0"/>
              <a:buChar char="•"/>
            </a:pPr>
            <a:r>
              <a:rPr lang="en-AU" altLang="en-US" sz="2400" dirty="0">
                <a:latin typeface="Helvetica" charset="0"/>
              </a:rPr>
              <a:t>Ask for advice from:</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teachers</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parents</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Year adviser</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careers adviser</a:t>
            </a:r>
          </a:p>
          <a:p>
            <a:pPr marL="1200150" lvl="3" indent="-342900">
              <a:lnSpc>
                <a:spcPct val="150000"/>
              </a:lnSpc>
              <a:spcBef>
                <a:spcPct val="0"/>
              </a:spcBef>
              <a:buFont typeface="Helvetica" charset="0"/>
              <a:buChar char="−"/>
            </a:pPr>
            <a:r>
              <a:rPr lang="en-AU" altLang="en-US" sz="2400" dirty="0">
                <a:solidFill>
                  <a:srgbClr val="343434"/>
                </a:solidFill>
                <a:latin typeface="Helvetica" charset="0"/>
              </a:rPr>
              <a:t>students in Years 11 and 12</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873102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AU" altLang="en-US" dirty="0">
                <a:effectLst>
                  <a:outerShdw blurRad="38100" dist="38100" dir="2700000" algn="tl">
                    <a:srgbClr val="C0C0C0"/>
                  </a:outerShdw>
                </a:effectLst>
                <a:cs typeface="Arial" pitchFamily="34" charset="0"/>
              </a:rPr>
              <a:t>More Information</a:t>
            </a:r>
            <a:endParaRPr lang="en-AU" dirty="0"/>
          </a:p>
        </p:txBody>
      </p:sp>
      <p:sp>
        <p:nvSpPr>
          <p:cNvPr id="3" name="Text Placeholder 2"/>
          <p:cNvSpPr>
            <a:spLocks noGrp="1"/>
          </p:cNvSpPr>
          <p:nvPr>
            <p:ph type="body" sz="quarter" idx="12"/>
          </p:nvPr>
        </p:nvSpPr>
        <p:spPr>
          <a:xfrm>
            <a:off x="574833" y="2262476"/>
            <a:ext cx="8294847" cy="3221037"/>
          </a:xfrm>
        </p:spPr>
        <p:txBody>
          <a:bodyPr/>
          <a:lstStyle/>
          <a:p>
            <a:pPr marL="571500" indent="-571500">
              <a:buFont typeface="Arial" panose="020B0604020202020204" pitchFamily="34" charset="0"/>
              <a:buChar char="•"/>
            </a:pPr>
            <a:r>
              <a:rPr lang="en-AU" sz="3600" dirty="0">
                <a:hlinkClick r:id="rId3"/>
              </a:rPr>
              <a:t>www.educationstandards.nsw.edu.au</a:t>
            </a:r>
            <a:endParaRPr lang="en-AU" sz="3600" dirty="0"/>
          </a:p>
          <a:p>
            <a:pPr marL="571500" indent="-571500">
              <a:buFont typeface="Arial" panose="020B0604020202020204" pitchFamily="34" charset="0"/>
              <a:buChar char="•"/>
            </a:pPr>
            <a:r>
              <a:rPr lang="en-AU" sz="3600" dirty="0">
                <a:hlinkClick r:id="rId4"/>
              </a:rPr>
              <a:t>www.uac.edu.au</a:t>
            </a:r>
            <a:endParaRPr lang="en-AU" sz="3600" dirty="0"/>
          </a:p>
          <a:p>
            <a:endParaRPr lang="en-AU" sz="36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22400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066801"/>
            <a:ext cx="8102283" cy="571499"/>
          </a:xfrm>
        </p:spPr>
        <p:txBody>
          <a:bodyPr/>
          <a:lstStyle/>
          <a:p>
            <a:pPr algn="ctr"/>
            <a:r>
              <a:rPr lang="en-AU" sz="2800" dirty="0">
                <a:effectLst>
                  <a:outerShdw blurRad="38100" dist="38100" dir="2700000" algn="tl">
                    <a:srgbClr val="000000">
                      <a:alpha val="43137"/>
                    </a:srgbClr>
                  </a:outerShdw>
                </a:effectLst>
              </a:rPr>
              <a:t>HSC Course Structure</a:t>
            </a:r>
          </a:p>
        </p:txBody>
      </p:sp>
      <p:sp>
        <p:nvSpPr>
          <p:cNvPr id="3" name="Text Placeholder 2"/>
          <p:cNvSpPr>
            <a:spLocks noGrp="1"/>
          </p:cNvSpPr>
          <p:nvPr>
            <p:ph type="body" sz="quarter" idx="12"/>
          </p:nvPr>
        </p:nvSpPr>
        <p:spPr>
          <a:xfrm>
            <a:off x="574833" y="1771650"/>
            <a:ext cx="8029575" cy="3711863"/>
          </a:xfrm>
        </p:spPr>
        <p:txBody>
          <a:bodyPr/>
          <a:lstStyle/>
          <a:p>
            <a:pPr marL="342900"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All courses in the HSC have a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unit value</a:t>
            </a:r>
            <a:endPar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Most courses are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2400" dirty="0">
                <a:latin typeface="Helvetica" panose="020B0604020202020204" pitchFamily="34" charset="0"/>
                <a:ea typeface="ＭＳ Ｐゴシック" pitchFamily="34" charset="-128"/>
                <a:cs typeface="Helvetica" panose="020B0604020202020204" pitchFamily="34" charset="0"/>
              </a:rPr>
              <a:t>which equates to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120 hours</a:t>
            </a:r>
            <a:r>
              <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rPr>
              <a:t> </a:t>
            </a:r>
            <a:r>
              <a:rPr lang="en-US" altLang="en-US" sz="2400" dirty="0">
                <a:latin typeface="Helvetica" panose="020B0604020202020204" pitchFamily="34" charset="0"/>
                <a:ea typeface="ＭＳ Ｐゴシック" pitchFamily="34" charset="-128"/>
                <a:cs typeface="Helvetica" panose="020B0604020202020204" pitchFamily="34" charset="0"/>
              </a:rPr>
              <a:t>of study and an HSC result out of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100</a:t>
            </a:r>
            <a:endPar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lvl="1"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Some courses are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1 unit</a:t>
            </a:r>
            <a:r>
              <a:rPr lang="en-US" altLang="en-US" sz="2400" dirty="0">
                <a:latin typeface="Helvetica" panose="020B0604020202020204" pitchFamily="34" charset="0"/>
                <a:ea typeface="ＭＳ Ｐゴシック" pitchFamily="34" charset="-128"/>
                <a:cs typeface="Helvetica" panose="020B0604020202020204" pitchFamily="34" charset="0"/>
              </a:rPr>
              <a:t>. This is equivalent to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60</a:t>
            </a:r>
            <a:r>
              <a:rPr lang="en-US" altLang="en-US" sz="2400" b="1" dirty="0">
                <a:latin typeface="Helvetica" panose="020B0604020202020204" pitchFamily="34" charset="0"/>
                <a:ea typeface="ＭＳ Ｐゴシック" pitchFamily="34" charset="-128"/>
                <a:cs typeface="Helvetica" panose="020B0604020202020204" pitchFamily="34" charset="0"/>
              </a:rPr>
              <a:t>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hours </a:t>
            </a:r>
            <a:r>
              <a:rPr lang="en-US" altLang="en-US" sz="2400" dirty="0">
                <a:latin typeface="Helvetica" panose="020B0604020202020204" pitchFamily="34" charset="0"/>
                <a:ea typeface="ＭＳ Ｐゴシック" pitchFamily="34" charset="-128"/>
                <a:cs typeface="Helvetica" panose="020B0604020202020204" pitchFamily="34" charset="0"/>
              </a:rPr>
              <a:t>of study and a HSC result out of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50</a:t>
            </a:r>
            <a:endParaRPr lang="en-US" altLang="en-US" sz="2400"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1200"/>
              </a:spcBef>
              <a:spcAft>
                <a:spcPts val="0"/>
              </a:spcAft>
              <a:buFont typeface="Arial" panose="020B0604020202020204" pitchFamily="34" charset="0"/>
              <a:buChar char="•"/>
              <a:defRPr/>
            </a:pPr>
            <a:r>
              <a:rPr lang="en-US" altLang="en-US" sz="2400" dirty="0">
                <a:latin typeface="Helvetica" panose="020B0604020202020204" pitchFamily="34" charset="0"/>
                <a:ea typeface="ＭＳ Ｐゴシック" pitchFamily="34" charset="-128"/>
                <a:cs typeface="Helvetica" panose="020B0604020202020204" pitchFamily="34" charset="0"/>
              </a:rPr>
              <a:t>Many 1 unit courses are </a:t>
            </a:r>
            <a:r>
              <a:rPr lang="en-US" altLang="en-US" sz="2400" b="1" dirty="0">
                <a:solidFill>
                  <a:srgbClr val="280070"/>
                </a:solidFill>
                <a:latin typeface="Helvetica" panose="020B0604020202020204" pitchFamily="34" charset="0"/>
                <a:ea typeface="ＭＳ Ｐゴシック" pitchFamily="34" charset="-128"/>
                <a:cs typeface="Helvetica" panose="020B0604020202020204" pitchFamily="34" charset="0"/>
              </a:rPr>
              <a:t>extension</a:t>
            </a:r>
            <a:r>
              <a:rPr lang="en-US" altLang="en-US" sz="2400" dirty="0">
                <a:latin typeface="Helvetica" panose="020B0604020202020204" pitchFamily="34" charset="0"/>
                <a:ea typeface="ＭＳ Ｐゴシック" pitchFamily="34" charset="-128"/>
                <a:cs typeface="Helvetica" panose="020B0604020202020204" pitchFamily="34" charset="0"/>
              </a:rPr>
              <a:t> courses, enabling 3 or 4 units of a course to be studied </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227377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23951"/>
            <a:ext cx="8102283" cy="514349"/>
          </a:xfrm>
        </p:spPr>
        <p:txBody>
          <a:bodyPr/>
          <a:lstStyle/>
          <a:p>
            <a:pPr algn="ctr"/>
            <a:r>
              <a:rPr lang="en-AU" sz="2800" dirty="0">
                <a:effectLst>
                  <a:outerShdw blurRad="38100" dist="38100" dir="2700000" algn="tl">
                    <a:srgbClr val="000000">
                      <a:alpha val="43137"/>
                    </a:srgbClr>
                  </a:outerShdw>
                </a:effectLst>
              </a:rPr>
              <a:t>Requirements for the HSC</a:t>
            </a:r>
          </a:p>
        </p:txBody>
      </p:sp>
      <p:sp>
        <p:nvSpPr>
          <p:cNvPr id="3" name="Text Placeholder 2"/>
          <p:cNvSpPr>
            <a:spLocks noGrp="1"/>
          </p:cNvSpPr>
          <p:nvPr>
            <p:ph type="body" sz="quarter" idx="12"/>
          </p:nvPr>
        </p:nvSpPr>
        <p:spPr>
          <a:xfrm>
            <a:off x="574833" y="1847850"/>
            <a:ext cx="8029575" cy="3958590"/>
          </a:xfrm>
        </p:spPr>
        <p:txBody>
          <a:bodyPr/>
          <a:lstStyle/>
          <a:p>
            <a:pPr>
              <a:spcBef>
                <a:spcPts val="1800"/>
              </a:spcBef>
              <a:spcAft>
                <a:spcPts val="600"/>
              </a:spcAft>
              <a:defRPr/>
            </a:pPr>
            <a:r>
              <a:rPr lang="en-US" altLang="en-US" sz="2400" b="1" dirty="0">
                <a:solidFill>
                  <a:srgbClr val="280070"/>
                </a:solidFill>
                <a:latin typeface="Helvetica" pitchFamily="34" charset="0"/>
                <a:ea typeface="ＭＳ Ｐゴシック" pitchFamily="34" charset="-128"/>
                <a:cs typeface="Helvetica" pitchFamily="34" charset="0"/>
              </a:rPr>
              <a:t>Year 11    (Terms 1 to 3 in 2018)</a:t>
            </a:r>
          </a:p>
          <a:p>
            <a:pPr marL="342900" indent="-342900">
              <a:spcBef>
                <a:spcPts val="1800"/>
              </a:spcBef>
              <a:spcAft>
                <a:spcPts val="600"/>
              </a:spcAft>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minimum of </a:t>
            </a:r>
            <a:r>
              <a:rPr lang="en-US" altLang="en-US" sz="2400" b="1" dirty="0">
                <a:solidFill>
                  <a:srgbClr val="280070"/>
                </a:solidFill>
                <a:latin typeface="Helvetica" pitchFamily="34" charset="0"/>
                <a:ea typeface="ＭＳ Ｐゴシック" pitchFamily="34" charset="-128"/>
                <a:cs typeface="Helvetica" pitchFamily="34" charset="0"/>
              </a:rPr>
              <a:t>12 units</a:t>
            </a:r>
          </a:p>
          <a:p>
            <a:pPr marL="342900" indent="-342900">
              <a:spcBef>
                <a:spcPts val="1800"/>
              </a:spcBef>
              <a:spcAft>
                <a:spcPts val="600"/>
              </a:spcAft>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students must satisfactorily </a:t>
            </a:r>
            <a:r>
              <a:rPr lang="en-US" altLang="en-US" sz="2400" b="1" dirty="0">
                <a:solidFill>
                  <a:srgbClr val="280070"/>
                </a:solidFill>
                <a:latin typeface="Helvetica" pitchFamily="34" charset="0"/>
                <a:ea typeface="ＭＳ Ｐゴシック" pitchFamily="34" charset="-128"/>
                <a:cs typeface="Helvetica" pitchFamily="34" charset="0"/>
              </a:rPr>
              <a:t>complete</a:t>
            </a:r>
            <a:r>
              <a:rPr lang="en-US" altLang="en-US" sz="2400" dirty="0">
                <a:latin typeface="Helvetica" pitchFamily="34" charset="0"/>
                <a:ea typeface="ＭＳ Ｐゴシック" pitchFamily="34" charset="-128"/>
                <a:cs typeface="Helvetica" pitchFamily="34" charset="0"/>
              </a:rPr>
              <a:t> the Year 11 course before commencing the corresponding Year 12 course</a:t>
            </a:r>
            <a:endParaRPr lang="en-US" altLang="en-US" sz="2000" dirty="0">
              <a:latin typeface="Helvetica" pitchFamily="34" charset="0"/>
              <a:ea typeface="ＭＳ Ｐゴシック" pitchFamily="34" charset="-128"/>
              <a:cs typeface="Helvetica" pitchFamily="34" charset="0"/>
            </a:endParaRPr>
          </a:p>
          <a:p>
            <a:pPr>
              <a:spcBef>
                <a:spcPts val="1800"/>
              </a:spcBef>
              <a:spcAft>
                <a:spcPts val="600"/>
              </a:spcAft>
              <a:defRPr/>
            </a:pPr>
            <a:r>
              <a:rPr lang="en-US" altLang="en-US" sz="2400" b="1" dirty="0">
                <a:solidFill>
                  <a:srgbClr val="280070"/>
                </a:solidFill>
                <a:latin typeface="Helvetica" pitchFamily="34" charset="0"/>
                <a:ea typeface="ＭＳ Ｐゴシック" pitchFamily="34" charset="-128"/>
                <a:cs typeface="Helvetica" pitchFamily="34" charset="0"/>
              </a:rPr>
              <a:t>Year 12    (Term 4 in 2018, Terms 1 to 3 in 2019)</a:t>
            </a:r>
          </a:p>
          <a:p>
            <a:pPr marL="342900" indent="-342900">
              <a:spcBef>
                <a:spcPts val="1800"/>
              </a:spcBef>
              <a:spcAft>
                <a:spcPts val="600"/>
              </a:spcAft>
              <a:buFont typeface="Arial" panose="020B0604020202020204" pitchFamily="34" charset="0"/>
              <a:buChar char="•"/>
              <a:defRPr/>
            </a:pPr>
            <a:r>
              <a:rPr lang="en-US" altLang="en-US" sz="2400" dirty="0">
                <a:latin typeface="Helvetica" pitchFamily="34" charset="0"/>
                <a:ea typeface="ＭＳ Ｐゴシック" pitchFamily="34" charset="-128"/>
                <a:cs typeface="Helvetica" pitchFamily="34" charset="0"/>
              </a:rPr>
              <a:t>minimum of </a:t>
            </a:r>
            <a:r>
              <a:rPr lang="en-US" altLang="en-US" sz="2400" b="1" dirty="0">
                <a:solidFill>
                  <a:srgbClr val="280070"/>
                </a:solidFill>
                <a:latin typeface="Helvetica" pitchFamily="34" charset="0"/>
                <a:ea typeface="ＭＳ Ｐゴシック" pitchFamily="34" charset="-128"/>
                <a:cs typeface="Helvetica" pitchFamily="34" charset="0"/>
              </a:rPr>
              <a:t>10 units</a:t>
            </a:r>
          </a:p>
          <a:p>
            <a:endParaRPr lang="en-AU"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253692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03515"/>
            <a:ext cx="8102283" cy="511628"/>
          </a:xfrm>
        </p:spPr>
        <p:txBody>
          <a:bodyPr/>
          <a:lstStyle/>
          <a:p>
            <a:r>
              <a:rPr lang="en-AU" sz="2800" dirty="0"/>
              <a:t>Requirements for the HSC</a:t>
            </a:r>
          </a:p>
        </p:txBody>
      </p:sp>
      <p:sp>
        <p:nvSpPr>
          <p:cNvPr id="3" name="Text Placeholder 2"/>
          <p:cNvSpPr>
            <a:spLocks noGrp="1"/>
          </p:cNvSpPr>
          <p:nvPr>
            <p:ph type="body" sz="quarter" idx="12"/>
          </p:nvPr>
        </p:nvSpPr>
        <p:spPr>
          <a:xfrm>
            <a:off x="323850" y="1600201"/>
            <a:ext cx="8515349" cy="4550228"/>
          </a:xfrm>
        </p:spPr>
        <p:txBody>
          <a:bodyPr/>
          <a:lstStyle/>
          <a:p>
            <a:pPr>
              <a:spcBef>
                <a:spcPts val="1200"/>
              </a:spcBef>
              <a:spcAft>
                <a:spcPts val="0"/>
              </a:spcAft>
              <a:defRPr/>
            </a:pPr>
            <a:r>
              <a:rPr lang="en-US" altLang="en-US" b="1" dirty="0">
                <a:solidFill>
                  <a:srgbClr val="280070"/>
                </a:solidFill>
                <a:latin typeface="Helvetica" panose="020B0604020202020204" pitchFamily="34" charset="0"/>
                <a:ea typeface="ＭＳ Ｐゴシック" pitchFamily="34" charset="-128"/>
                <a:cs typeface="Helvetica" panose="020B0604020202020204" pitchFamily="34" charset="0"/>
              </a:rPr>
              <a:t>Both the Year 11 and Year 12 pattern of study must include:</a:t>
            </a:r>
          </a:p>
          <a:p>
            <a:pPr>
              <a:spcBef>
                <a:spcPts val="0"/>
              </a:spcBef>
              <a:spcAft>
                <a:spcPts val="0"/>
              </a:spcAft>
              <a:defRPr/>
            </a:pPr>
            <a:endParaRPr lang="en-US" altLang="en-US" sz="16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2 units of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compulsory English</a:t>
            </a:r>
          </a:p>
          <a:p>
            <a:pPr>
              <a:spcBef>
                <a:spcPts val="0"/>
              </a:spcBef>
              <a:spcAft>
                <a:spcPts val="0"/>
              </a:spcAft>
              <a:defRPr/>
            </a:pPr>
            <a:endPar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at least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2000" dirty="0">
                <a:latin typeface="Helvetica" panose="020B0604020202020204" pitchFamily="34" charset="0"/>
                <a:ea typeface="ＭＳ Ｐゴシック" pitchFamily="34" charset="-128"/>
                <a:cs typeface="Helvetica" panose="020B0604020202020204" pitchFamily="34" charset="0"/>
              </a:rPr>
              <a:t>of Board Developed Courses</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at least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3 courses </a:t>
            </a:r>
            <a:r>
              <a:rPr lang="en-US" altLang="en-US" sz="2000" dirty="0">
                <a:latin typeface="Helvetica" panose="020B0604020202020204" pitchFamily="34" charset="0"/>
                <a:ea typeface="ＭＳ Ｐゴシック" pitchFamily="34" charset="-128"/>
                <a:cs typeface="Helvetica" panose="020B0604020202020204" pitchFamily="34" charset="0"/>
              </a:rPr>
              <a:t>of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2 units </a:t>
            </a:r>
            <a:r>
              <a:rPr lang="en-US" altLang="en-US" sz="2000" dirty="0">
                <a:latin typeface="Helvetica" panose="020B0604020202020204" pitchFamily="34" charset="0"/>
                <a:ea typeface="ＭＳ Ｐゴシック" pitchFamily="34" charset="-128"/>
                <a:cs typeface="Helvetica" panose="020B0604020202020204" pitchFamily="34" charset="0"/>
              </a:rPr>
              <a:t>value or greater</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at least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4 subjects </a:t>
            </a:r>
            <a:r>
              <a:rPr lang="en-US" altLang="en-US" sz="2000" dirty="0">
                <a:latin typeface="Helvetica" panose="020B0604020202020204" pitchFamily="34" charset="0"/>
                <a:ea typeface="ＭＳ Ｐゴシック" pitchFamily="34" charset="-128"/>
                <a:cs typeface="Helvetica" panose="020B0604020202020204" pitchFamily="34" charset="0"/>
              </a:rPr>
              <a:t>(including English)</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a maximum of </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6 units </a:t>
            </a:r>
            <a:r>
              <a:rPr lang="en-US" altLang="en-US" sz="2000" dirty="0">
                <a:latin typeface="Helvetica" panose="020B0604020202020204" pitchFamily="34" charset="0"/>
                <a:ea typeface="ＭＳ Ｐゴシック" pitchFamily="34" charset="-128"/>
                <a:cs typeface="Helvetica" panose="020B0604020202020204" pitchFamily="34" charset="0"/>
              </a:rPr>
              <a:t>of Science may be included in the Year 11 pattern of study. </a:t>
            </a:r>
          </a:p>
          <a:p>
            <a:pPr>
              <a:spcBef>
                <a:spcPts val="0"/>
              </a:spcBef>
              <a:spcAft>
                <a:spcPts val="0"/>
              </a:spcAft>
              <a:defRPr/>
            </a:pPr>
            <a:endParaRPr lang="en-US" altLang="en-US" sz="2000" dirty="0">
              <a:latin typeface="Helvetica" panose="020B0604020202020204" pitchFamily="34" charset="0"/>
              <a:ea typeface="ＭＳ Ｐゴシック" pitchFamily="34" charset="-128"/>
              <a:cs typeface="Helvetica" panose="020B0604020202020204" pitchFamily="34" charset="0"/>
            </a:endParaRPr>
          </a:p>
          <a:p>
            <a:pPr marL="342900" indent="-342900">
              <a:spcBef>
                <a:spcPts val="0"/>
              </a:spcBef>
              <a:spcAft>
                <a:spcPts val="0"/>
              </a:spcAft>
              <a:buFont typeface="Arial" panose="020B0604020202020204" pitchFamily="34" charset="0"/>
              <a:buChar char="•"/>
              <a:defRPr/>
            </a:pPr>
            <a:r>
              <a:rPr lang="en-US" altLang="en-US" sz="2000" dirty="0">
                <a:latin typeface="Helvetica" panose="020B0604020202020204" pitchFamily="34" charset="0"/>
                <a:ea typeface="ＭＳ Ｐゴシック" pitchFamily="34" charset="-128"/>
                <a:cs typeface="Helvetica" panose="020B0604020202020204" pitchFamily="34" charset="0"/>
              </a:rPr>
              <a:t>from 2019, a</a:t>
            </a:r>
            <a:r>
              <a:rPr lang="en-US" sz="2000" dirty="0">
                <a:latin typeface="Helvetica" panose="020B0604020202020204" pitchFamily="34" charset="0"/>
                <a:ea typeface="ＭＳ Ｐゴシック" pitchFamily="34" charset="-128"/>
                <a:cs typeface="Helvetica" panose="020B0604020202020204" pitchFamily="34" charset="0"/>
              </a:rPr>
              <a:t> maximum of </a:t>
            </a:r>
            <a:r>
              <a:rPr 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7</a:t>
            </a:r>
            <a:r>
              <a:rPr lang="en-US" altLang="en-US" sz="2000" b="1" dirty="0">
                <a:solidFill>
                  <a:srgbClr val="280070"/>
                </a:solidFill>
                <a:latin typeface="Helvetica" panose="020B0604020202020204" pitchFamily="34" charset="0"/>
                <a:ea typeface="ＭＳ Ｐゴシック" pitchFamily="34" charset="-128"/>
                <a:cs typeface="Helvetica" panose="020B0604020202020204" pitchFamily="34" charset="0"/>
              </a:rPr>
              <a:t> units </a:t>
            </a:r>
            <a:r>
              <a:rPr lang="en-US" altLang="en-US" sz="2000" dirty="0">
                <a:latin typeface="Helvetica" panose="020B0604020202020204" pitchFamily="34" charset="0"/>
                <a:ea typeface="ＭＳ Ｐゴシック" pitchFamily="34" charset="-128"/>
                <a:cs typeface="Helvetica" panose="020B0604020202020204" pitchFamily="34" charset="0"/>
              </a:rPr>
              <a:t>of Science may be included in the Year 12 pattern of study.</a:t>
            </a:r>
            <a:endParaRPr lang="en-AU" sz="2000" dirty="0"/>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spTree>
    <p:extLst>
      <p:ext uri="{BB962C8B-B14F-4D97-AF65-F5344CB8AC3E}">
        <p14:creationId xmlns:p14="http://schemas.microsoft.com/office/powerpoint/2010/main" val="165277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1162051"/>
            <a:ext cx="8102283" cy="590549"/>
          </a:xfrm>
        </p:spPr>
        <p:txBody>
          <a:bodyPr/>
          <a:lstStyle/>
          <a:p>
            <a:pPr algn="ctr"/>
            <a:r>
              <a:rPr lang="en-AU" sz="2800" dirty="0">
                <a:effectLst>
                  <a:outerShdw blurRad="38100" dist="38100" dir="2700000" algn="tl">
                    <a:srgbClr val="000000">
                      <a:alpha val="43137"/>
                    </a:srgbClr>
                  </a:outerShdw>
                </a:effectLst>
              </a:rPr>
              <a:t>Types of HSC Courses</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282997825"/>
              </p:ext>
            </p:extLst>
          </p:nvPr>
        </p:nvGraphicFramePr>
        <p:xfrm>
          <a:off x="759505" y="1880505"/>
          <a:ext cx="7881258" cy="4161065"/>
        </p:xfrm>
        <a:graphic>
          <a:graphicData uri="http://schemas.openxmlformats.org/drawingml/2006/table">
            <a:tbl>
              <a:tblPr firstRow="1" bandRow="1">
                <a:tableStyleId>{00A15C55-8517-42AA-B614-E9B94910E393}</a:tableStyleId>
              </a:tblPr>
              <a:tblGrid>
                <a:gridCol w="3940629">
                  <a:extLst>
                    <a:ext uri="{9D8B030D-6E8A-4147-A177-3AD203B41FA5}">
                      <a16:colId xmlns:a16="http://schemas.microsoft.com/office/drawing/2014/main" xmlns="" val="20000"/>
                    </a:ext>
                  </a:extLst>
                </a:gridCol>
                <a:gridCol w="3940629">
                  <a:extLst>
                    <a:ext uri="{9D8B030D-6E8A-4147-A177-3AD203B41FA5}">
                      <a16:colId xmlns:a16="http://schemas.microsoft.com/office/drawing/2014/main" xmlns="" val="20001"/>
                    </a:ext>
                  </a:extLst>
                </a:gridCol>
              </a:tblGrid>
              <a:tr h="559012">
                <a:tc>
                  <a:txBody>
                    <a:bodyPr/>
                    <a:lstStyle/>
                    <a:p>
                      <a:pPr algn="ctr"/>
                      <a:r>
                        <a:rPr lang="en-AU" sz="2400" dirty="0"/>
                        <a:t>Board Developed</a:t>
                      </a:r>
                      <a:r>
                        <a:rPr lang="en-AU" sz="2400" baseline="0" dirty="0"/>
                        <a:t> Courses</a:t>
                      </a:r>
                      <a:endParaRPr lang="en-AU"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400" dirty="0"/>
                        <a:t>Board</a:t>
                      </a:r>
                      <a:r>
                        <a:rPr lang="en-AU" sz="2400" baseline="0" dirty="0"/>
                        <a:t> Endorsed Courses</a:t>
                      </a:r>
                      <a:endParaRPr lang="en-AU"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318651">
                <a:tc>
                  <a:txBody>
                    <a:bodyPr/>
                    <a:lstStyle/>
                    <a:p>
                      <a:pPr algn="l"/>
                      <a:r>
                        <a:rPr lang="en-AU" dirty="0"/>
                        <a:t>HSC</a:t>
                      </a:r>
                      <a:r>
                        <a:rPr lang="en-AU" baseline="0" dirty="0"/>
                        <a:t> examination (there will be an optional examination in English Studies and Mathematics Standard 1; and no examination for Life Skills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AU" dirty="0"/>
                        <a:t>No HSC examination – school-based</a:t>
                      </a:r>
                      <a:r>
                        <a:rPr lang="en-AU" baseline="0" dirty="0"/>
                        <a:t> assessment only</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14347">
                <a:tc>
                  <a:txBody>
                    <a:bodyPr/>
                    <a:lstStyle/>
                    <a:p>
                      <a:pPr algn="l"/>
                      <a:r>
                        <a:rPr lang="en-AU" dirty="0"/>
                        <a:t>May be included</a:t>
                      </a:r>
                      <a:r>
                        <a:rPr lang="en-AU" baseline="0" dirty="0"/>
                        <a:t> in the calculation of a student’s Australian Tertiary Admission Rank (ATAR).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AU" dirty="0"/>
                        <a:t>Not included in the calculation</a:t>
                      </a:r>
                      <a:r>
                        <a:rPr lang="en-AU" baseline="0" dirty="0"/>
                        <a:t> of a student’s Australian Tertiary Admission Rank (ATAR).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10043">
                <a:tc>
                  <a:txBody>
                    <a:bodyPr/>
                    <a:lstStyle/>
                    <a:p>
                      <a:pPr algn="l"/>
                      <a:r>
                        <a:rPr lang="en-AU" dirty="0"/>
                        <a:t>Includes the Vocational</a:t>
                      </a:r>
                      <a:r>
                        <a:rPr lang="en-AU" baseline="0" dirty="0"/>
                        <a:t> Education and Training (VET) courses offered at BHS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AU" dirty="0"/>
                        <a:t>Includes some Vocational</a:t>
                      </a:r>
                      <a:r>
                        <a:rPr lang="en-AU" baseline="0" dirty="0"/>
                        <a:t> Education and Training (VET)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59012">
                <a:tc>
                  <a:txBody>
                    <a:bodyPr/>
                    <a:lstStyle/>
                    <a:p>
                      <a:pPr algn="l"/>
                      <a:r>
                        <a:rPr lang="en-AU" dirty="0"/>
                        <a:t>Includes Life Skills courses.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91871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8480" y="992911"/>
            <a:ext cx="8877300" cy="628650"/>
          </a:xfrm>
        </p:spPr>
        <p:txBody>
          <a:bodyPr/>
          <a:lstStyle/>
          <a:p>
            <a:pPr algn="ctr"/>
            <a:r>
              <a:rPr lang="en-AU" sz="2800" dirty="0">
                <a:effectLst>
                  <a:outerShdw blurRad="38100" dist="38100" dir="2700000" algn="tl">
                    <a:srgbClr val="000000">
                      <a:alpha val="43137"/>
                    </a:srgbClr>
                  </a:outerShdw>
                </a:effectLst>
              </a:rPr>
              <a:t>Board Developed Courses and the ATAR</a:t>
            </a:r>
          </a:p>
        </p:txBody>
      </p:sp>
      <p:sp>
        <p:nvSpPr>
          <p:cNvPr id="4" name="Text Placeholder 3"/>
          <p:cNvSpPr>
            <a:spLocks noGrp="1"/>
          </p:cNvSpPr>
          <p:nvPr>
            <p:ph type="body" sz="quarter" idx="13"/>
          </p:nvPr>
        </p:nvSpPr>
        <p:spPr/>
        <p:txBody>
          <a:bodyPr/>
          <a:lstStyle/>
          <a:p>
            <a:r>
              <a:rPr lang="en-US" dirty="0"/>
              <a:t>Year 10 Subject Selection for Stage 6</a:t>
            </a:r>
          </a:p>
          <a:p>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1021834698"/>
              </p:ext>
            </p:extLst>
          </p:nvPr>
        </p:nvGraphicFramePr>
        <p:xfrm>
          <a:off x="538480" y="1895748"/>
          <a:ext cx="7957458" cy="3707675"/>
        </p:xfrm>
        <a:graphic>
          <a:graphicData uri="http://schemas.openxmlformats.org/drawingml/2006/table">
            <a:tbl>
              <a:tblPr firstRow="1" bandRow="1">
                <a:tableStyleId>{00A15C55-8517-42AA-B614-E9B94910E393}</a:tableStyleId>
              </a:tblPr>
              <a:tblGrid>
                <a:gridCol w="3978729">
                  <a:extLst>
                    <a:ext uri="{9D8B030D-6E8A-4147-A177-3AD203B41FA5}">
                      <a16:colId xmlns:a16="http://schemas.microsoft.com/office/drawing/2014/main" xmlns="" val="20000"/>
                    </a:ext>
                  </a:extLst>
                </a:gridCol>
                <a:gridCol w="3978729">
                  <a:extLst>
                    <a:ext uri="{9D8B030D-6E8A-4147-A177-3AD203B41FA5}">
                      <a16:colId xmlns:a16="http://schemas.microsoft.com/office/drawing/2014/main" xmlns="" val="20001"/>
                    </a:ext>
                  </a:extLst>
                </a:gridCol>
              </a:tblGrid>
              <a:tr h="660933">
                <a:tc>
                  <a:txBody>
                    <a:bodyPr/>
                    <a:lstStyle/>
                    <a:p>
                      <a:pPr algn="ctr"/>
                      <a:r>
                        <a:rPr lang="en-AU" sz="2800" dirty="0"/>
                        <a:t>Category A 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800" dirty="0"/>
                        <a:t>Category B 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28423">
                <a:tc>
                  <a:txBody>
                    <a:bodyPr/>
                    <a:lstStyle/>
                    <a:p>
                      <a:r>
                        <a:rPr lang="en-AU" dirty="0"/>
                        <a:t>May be included in the calculation</a:t>
                      </a:r>
                      <a:r>
                        <a:rPr lang="en-AU" baseline="0" dirty="0"/>
                        <a:t> of a student’s Australian Tertiary Admission Rank (ATAR)</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No more than 2 units of Category B courses can be included in the calculation of a student’s ATAR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89896">
                <a:tc>
                  <a:txBody>
                    <a:bodyPr/>
                    <a:lstStyle/>
                    <a:p>
                      <a:r>
                        <a:rPr lang="en-AU" dirty="0"/>
                        <a:t>Compulsory HSC Examination</a:t>
                      </a:r>
                      <a:r>
                        <a:rPr lang="en-AU" baseline="0" dirty="0"/>
                        <a:t> for most courses</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Optional HSC examination for some</a:t>
                      </a:r>
                      <a:r>
                        <a:rPr lang="en-AU" baseline="0" dirty="0"/>
                        <a:t> courses</a:t>
                      </a:r>
                      <a:r>
                        <a:rPr lang="en-AU"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28423">
                <a:tc>
                  <a:txBody>
                    <a:bodyPr/>
                    <a:lstStyle/>
                    <a:p>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Include VET Curriculum Framework courses</a:t>
                      </a:r>
                      <a:r>
                        <a:rPr lang="en-AU" baseline="0" dirty="0"/>
                        <a:t> which have compulsory work placement. </a:t>
                      </a:r>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154098764"/>
      </p:ext>
    </p:extLst>
  </p:cSld>
  <p:clrMapOvr>
    <a:masterClrMapping/>
  </p:clrMapOvr>
</p:sld>
</file>

<file path=ppt/theme/theme1.xml><?xml version="1.0" encoding="utf-8"?>
<a:theme xmlns:a="http://schemas.openxmlformats.org/drawingml/2006/main" name="Default Theme">
  <a:themeElements>
    <a:clrScheme name="BOSTES">
      <a:dk1>
        <a:srgbClr val="454545"/>
      </a:dk1>
      <a:lt1>
        <a:sysClr val="window" lastClr="FFFFFF"/>
      </a:lt1>
      <a:dk2>
        <a:srgbClr val="1F497D"/>
      </a:dk2>
      <a:lt2>
        <a:srgbClr val="EEECE1"/>
      </a:lt2>
      <a:accent1>
        <a:srgbClr val="174A7C"/>
      </a:accent1>
      <a:accent2>
        <a:srgbClr val="454545"/>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4645</TotalTime>
  <Words>4358</Words>
  <Application>Microsoft Office PowerPoint</Application>
  <PresentationFormat>On-screen Show (4:3)</PresentationFormat>
  <Paragraphs>530</Paragraphs>
  <Slides>43</Slides>
  <Notes>41</Notes>
  <HiddenSlides>3</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FONT SUB HEADING FONT</dc:title>
  <dc:creator>Microsoft Office User</dc:creator>
  <cp:lastModifiedBy>Taylor, Donald</cp:lastModifiedBy>
  <cp:revision>247</cp:revision>
  <cp:lastPrinted>2017-03-27T02:09:48Z</cp:lastPrinted>
  <dcterms:created xsi:type="dcterms:W3CDTF">2014-05-22T02:16:59Z</dcterms:created>
  <dcterms:modified xsi:type="dcterms:W3CDTF">2017-08-07T07:13:09Z</dcterms:modified>
</cp:coreProperties>
</file>